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10" r:id="rId2"/>
    <p:sldId id="381" r:id="rId3"/>
    <p:sldId id="382" r:id="rId4"/>
    <p:sldId id="383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68" r:id="rId17"/>
    <p:sldId id="367" r:id="rId18"/>
    <p:sldId id="389" r:id="rId19"/>
    <p:sldId id="390" r:id="rId20"/>
    <p:sldId id="392" r:id="rId21"/>
    <p:sldId id="393" r:id="rId22"/>
    <p:sldId id="394" r:id="rId23"/>
    <p:sldId id="384" r:id="rId24"/>
    <p:sldId id="385" r:id="rId25"/>
    <p:sldId id="386" r:id="rId26"/>
    <p:sldId id="387" r:id="rId27"/>
    <p:sldId id="388" r:id="rId28"/>
    <p:sldId id="395" r:id="rId29"/>
    <p:sldId id="396" r:id="rId30"/>
  </p:sldIdLst>
  <p:sldSz cx="9144000" cy="5143500" type="screen16x9"/>
  <p:notesSz cx="7010400" cy="9372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9F"/>
    <a:srgbClr val="1D63B3"/>
    <a:srgbClr val="EDF3FA"/>
    <a:srgbClr val="AFA5F9"/>
    <a:srgbClr val="FF0000"/>
    <a:srgbClr val="0000FF"/>
    <a:srgbClr val="CB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99" autoAdjust="0"/>
  </p:normalViewPr>
  <p:slideViewPr>
    <p:cSldViewPr snapToGrid="0">
      <p:cViewPr varScale="1">
        <p:scale>
          <a:sx n="136" d="100"/>
          <a:sy n="136" d="100"/>
        </p:scale>
        <p:origin x="89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-109" charset="0"/>
                <a:ea typeface="Arial" pitchFamily="-109" charset="0"/>
                <a:cs typeface="Arial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CE58FD70-0607-6B42-A6A6-4378D58F61D6}" type="datetime1">
              <a:rPr lang="en-US"/>
              <a:pPr>
                <a:defRPr/>
              </a:pPr>
              <a:t>1/4/2018</a:t>
            </a:fld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02700"/>
            <a:ext cx="30384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-109" charset="0"/>
                <a:ea typeface="Arial" pitchFamily="-109" charset="0"/>
                <a:cs typeface="Arial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902700"/>
            <a:ext cx="30384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F0BD90FB-B170-BF44-8509-1C5F27D20A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1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Arial" pitchFamily="-109" charset="0"/>
                <a:cs typeface="Arial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  <a:ea typeface="Arial" pitchFamily="-109" charset="0"/>
                <a:cs typeface="Arial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0525" y="685800"/>
            <a:ext cx="622935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  <a:ea typeface="Arial" pitchFamily="-109" charset="0"/>
                <a:cs typeface="Arial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915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BD18594F-5F0F-7348-AA90-C7F8DC76E0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Geneva" charset="0"/>
        <a:cs typeface="Arial" pitchFamily="-111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Arial" pitchFamily="-111" charset="0"/>
        <a:cs typeface="Arial" pitchFamily="-111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Arial" pitchFamily="-111" charset="0"/>
        <a:cs typeface="Arial" pitchFamily="-111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Arial" pitchFamily="-111" charset="0"/>
        <a:cs typeface="Arial" pitchFamily="-111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Arial" pitchFamily="-111" charset="0"/>
        <a:cs typeface="Arial" pitchFamily="-111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8594F-5F0F-7348-AA90-C7F8DC76E0B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18594F-5F0F-7348-AA90-C7F8DC76E0B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6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820" y="4193604"/>
            <a:ext cx="178505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1"/>
          <p:cNvSpPr>
            <a:spLocks noGrp="1"/>
          </p:cNvSpPr>
          <p:nvPr>
            <p:ph sz="quarter" idx="10"/>
          </p:nvPr>
        </p:nvSpPr>
        <p:spPr>
          <a:xfrm>
            <a:off x="867693" y="2449033"/>
            <a:ext cx="7200132" cy="17285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baseline="0">
                <a:latin typeface="Cambria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7693" y="1582494"/>
            <a:ext cx="7200132" cy="1150474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ts val="4400"/>
              </a:lnSpc>
              <a:defRPr sz="4000" kern="1400" spc="-40">
                <a:solidFill>
                  <a:srgbClr val="00609F"/>
                </a:solidFill>
                <a:latin typeface="Cambr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7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61628" y="4686300"/>
            <a:ext cx="19050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mbria"/>
                <a:cs typeface="Calibri" charset="0"/>
              </a:defRPr>
            </a:lvl1pPr>
          </a:lstStyle>
          <a:p>
            <a:pPr>
              <a:defRPr/>
            </a:pPr>
            <a:fld id="{2AF92FE1-5A2F-EC4B-B849-D15616EA272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7086600" cy="82296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400">
                <a:solidFill>
                  <a:schemeClr val="bg1"/>
                </a:solidFill>
                <a:latin typeface="Cambr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1656"/>
            <a:ext cx="8229600" cy="282297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Cambria"/>
              </a:defRPr>
            </a:lvl1pPr>
            <a:lvl2pPr>
              <a:defRPr>
                <a:latin typeface="Cambria"/>
              </a:defRPr>
            </a:lvl2pPr>
            <a:lvl3pPr>
              <a:defRPr>
                <a:latin typeface="Cambria"/>
              </a:defRPr>
            </a:lvl3pPr>
            <a:lvl4pPr>
              <a:defRPr>
                <a:latin typeface="Cambria"/>
              </a:defRPr>
            </a:lvl4pPr>
            <a:lvl5pPr>
              <a:defRPr>
                <a:latin typeface="Cambri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>
              <a:defRPr/>
            </a:pPr>
            <a:fld id="{779C53EF-2A73-9B41-9D06-A621140758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5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2317"/>
            <a:ext cx="4038600" cy="339447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2400">
                <a:latin typeface="Cambria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2000">
                <a:latin typeface="Cambria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2000">
                <a:latin typeface="Cambria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2000">
                <a:latin typeface="Cambria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 sz="20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2317"/>
            <a:ext cx="4038600" cy="339447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Cambria"/>
              </a:defRPr>
            </a:lvl1pPr>
            <a:lvl2pPr>
              <a:defRPr sz="2000">
                <a:latin typeface="Cambria"/>
              </a:defRPr>
            </a:lvl2pPr>
            <a:lvl3pPr>
              <a:defRPr sz="2000">
                <a:latin typeface="Cambria"/>
              </a:defRPr>
            </a:lvl3pPr>
            <a:lvl4pPr>
              <a:defRPr sz="2000">
                <a:latin typeface="Cambria"/>
              </a:defRPr>
            </a:lvl4pPr>
            <a:lvl5pPr>
              <a:defRPr sz="2000">
                <a:latin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69631"/>
            <a:ext cx="7086600" cy="822960"/>
          </a:xfrm>
          <a:prstGeom prst="rect">
            <a:avLst/>
          </a:prstGeom>
          <a:effectLst/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>
                <a:solidFill>
                  <a:schemeClr val="bg1"/>
                </a:solidFill>
                <a:latin typeface="Cambr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61628" y="4686300"/>
            <a:ext cx="19050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>
              <a:defRPr/>
            </a:pPr>
            <a:fld id="{C85DB4E8-B12B-674C-8859-762B77F8AE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9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AE12CDF-4443-A543-A990-51CACF73E238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61E2A98-CACD-D042-8C0F-9CCF2EF8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4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AE12CDF-4443-A543-A990-51CACF73E238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61E2A98-CACD-D042-8C0F-9CCF2EF8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1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23950"/>
            <a:ext cx="3810000" cy="2302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3950"/>
            <a:ext cx="3886200" cy="1963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285750"/>
            <a:ext cx="7848600" cy="469359"/>
          </a:xfrm>
          <a:prstGeom prst="rect">
            <a:avLst/>
          </a:prstGeom>
        </p:spPr>
        <p:txBody>
          <a:bodyPr lIns="0" tIns="0" rIns="0">
            <a:sp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0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114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7" r:id="rId5"/>
    <p:sldLayoutId id="2147483818" r:id="rId6"/>
    <p:sldLayoutId id="2147483819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D63B3"/>
          </a:solidFill>
          <a:latin typeface="Calibri"/>
          <a:ea typeface="+mj-ea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D63B3"/>
          </a:solidFill>
          <a:latin typeface="Calibri" pitchFamily="-108" charset="0"/>
          <a:ea typeface="Arial" pitchFamily="-111" charset="0"/>
          <a:cs typeface="Arial" pitchFamily="-11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D63B3"/>
          </a:solidFill>
          <a:latin typeface="Calibri" pitchFamily="-108" charset="0"/>
          <a:ea typeface="Arial" pitchFamily="-111" charset="0"/>
          <a:cs typeface="Arial" pitchFamily="-11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D63B3"/>
          </a:solidFill>
          <a:latin typeface="Calibri" pitchFamily="-108" charset="0"/>
          <a:ea typeface="Arial" pitchFamily="-111" charset="0"/>
          <a:cs typeface="Arial" pitchFamily="-11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D63B3"/>
          </a:solidFill>
          <a:latin typeface="Calibri" pitchFamily="-108" charset="0"/>
          <a:ea typeface="Arial" pitchFamily="-111" charset="0"/>
          <a:cs typeface="Arial" pitchFamily="-111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Arial" pitchFamily="-111" charset="0"/>
          <a:cs typeface="Arial" pitchFamily="-11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Arial" pitchFamily="-111" charset="0"/>
          <a:cs typeface="Arial" pitchFamily="-11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Arial" pitchFamily="-111" charset="0"/>
          <a:cs typeface="Arial" pitchFamily="-11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Arial" pitchFamily="-111" charset="0"/>
          <a:cs typeface="Arial" pitchFamily="-11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72671" y="1650284"/>
            <a:ext cx="7097037" cy="1150144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 smtClean="0">
                <a:latin typeface="+mj-lt"/>
                <a:ea typeface="Arial" charset="0"/>
              </a:rPr>
              <a:t>LD Score – new methods for heritability</a:t>
            </a:r>
            <a:endParaRPr lang="en-US" dirty="0">
              <a:latin typeface="+mj-lt"/>
              <a:ea typeface="Arial" charset="0"/>
            </a:endParaRPr>
          </a:p>
        </p:txBody>
      </p:sp>
      <p:sp>
        <p:nvSpPr>
          <p:cNvPr id="8195" name="Content Placeholder 15"/>
          <p:cNvSpPr>
            <a:spLocks noGrp="1"/>
          </p:cNvSpPr>
          <p:nvPr>
            <p:ph sz="quarter" idx="10"/>
          </p:nvPr>
        </p:nvSpPr>
        <p:spPr bwMode="auto">
          <a:xfrm>
            <a:off x="872672" y="2332677"/>
            <a:ext cx="6829698" cy="172878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defRPr/>
            </a:pPr>
            <a:endParaRPr lang="en-US" sz="1800" dirty="0" smtClean="0">
              <a:latin typeface="+mj-lt"/>
              <a:ea typeface="Arial" charset="0"/>
            </a:endParaRPr>
          </a:p>
          <a:p>
            <a:pPr>
              <a:spcBef>
                <a:spcPct val="0"/>
              </a:spcBef>
              <a:defRPr/>
            </a:pPr>
            <a:endParaRPr lang="en-US" sz="1800" dirty="0">
              <a:latin typeface="+mj-lt"/>
              <a:ea typeface="Arial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sz="1800" dirty="0" smtClean="0">
                <a:latin typeface="+mj-lt"/>
                <a:ea typeface="Arial" charset="0"/>
              </a:rPr>
              <a:t>Benjamin Neale, Ph.D.</a:t>
            </a:r>
          </a:p>
          <a:p>
            <a:pPr>
              <a:spcBef>
                <a:spcPct val="0"/>
              </a:spcBef>
              <a:defRPr/>
            </a:pPr>
            <a:r>
              <a:rPr lang="en-US" sz="1800" dirty="0" smtClean="0">
                <a:latin typeface="+mj-lt"/>
                <a:ea typeface="Arial" charset="0"/>
              </a:rPr>
              <a:t>Analytic and Translational Genetics Unit, MGH</a:t>
            </a:r>
          </a:p>
          <a:p>
            <a:pPr>
              <a:spcBef>
                <a:spcPct val="0"/>
              </a:spcBef>
              <a:defRPr/>
            </a:pPr>
            <a:r>
              <a:rPr lang="en-US" sz="1800" dirty="0" smtClean="0">
                <a:latin typeface="+mj-lt"/>
                <a:ea typeface="Arial" charset="0"/>
              </a:rPr>
              <a:t>Stanley Center for Psychiatric Research &amp; Program in Medical and Population Genetics, Broad Institute</a:t>
            </a:r>
          </a:p>
        </p:txBody>
      </p:sp>
      <p:pic>
        <p:nvPicPr>
          <p:cNvPr id="4" name="Picture 7" descr="mgh_logo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0472" y="4119684"/>
            <a:ext cx="794135" cy="92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arvard_med_log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119" y="3826585"/>
            <a:ext cx="927683" cy="1200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697" t="5400" r="3524" b="5255"/>
          <a:stretch/>
        </p:blipFill>
        <p:spPr>
          <a:xfrm>
            <a:off x="5661274" y="3964616"/>
            <a:ext cx="1676400" cy="10244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6633" r="60431"/>
          <a:stretch/>
        </p:blipFill>
        <p:spPr>
          <a:xfrm>
            <a:off x="4369375" y="4078976"/>
            <a:ext cx="1109291" cy="900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7193" cy="1146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4488" y="341037"/>
            <a:ext cx="306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Found on IBG website</a:t>
            </a:r>
            <a:endParaRPr lang="en-US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cxnSp>
        <p:nvCxnSpPr>
          <p:cNvPr id="10" name="Straight Arrow Connector 9"/>
          <p:cNvCxnSpPr>
            <a:stCxn id="6" idx="1"/>
            <a:endCxn id="3" idx="3"/>
          </p:cNvCxnSpPr>
          <p:nvPr/>
        </p:nvCxnSpPr>
        <p:spPr>
          <a:xfrm flipH="1">
            <a:off x="917193" y="571870"/>
            <a:ext cx="717295" cy="137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under </a:t>
            </a:r>
            <a:r>
              <a:rPr lang="en-US" dirty="0" err="1" smtClean="0"/>
              <a:t>polygenicity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74750" y="2808280"/>
            <a:ext cx="6826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6" name="Line 51"/>
          <p:cNvSpPr>
            <a:spLocks noChangeShapeType="1"/>
          </p:cNvSpPr>
          <p:nvPr/>
        </p:nvSpPr>
        <p:spPr bwMode="auto">
          <a:xfrm>
            <a:off x="1252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7" name="Line 52"/>
          <p:cNvSpPr>
            <a:spLocks noChangeShapeType="1"/>
          </p:cNvSpPr>
          <p:nvPr/>
        </p:nvSpPr>
        <p:spPr bwMode="auto">
          <a:xfrm>
            <a:off x="1600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8" name="Line 53"/>
          <p:cNvSpPr>
            <a:spLocks noChangeShapeType="1"/>
          </p:cNvSpPr>
          <p:nvPr/>
        </p:nvSpPr>
        <p:spPr bwMode="auto">
          <a:xfrm>
            <a:off x="1938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9" name="Line 54"/>
          <p:cNvSpPr>
            <a:spLocks noChangeShapeType="1"/>
          </p:cNvSpPr>
          <p:nvPr/>
        </p:nvSpPr>
        <p:spPr bwMode="auto">
          <a:xfrm>
            <a:off x="2286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0" name="Line 55"/>
          <p:cNvSpPr>
            <a:spLocks noChangeShapeType="1"/>
          </p:cNvSpPr>
          <p:nvPr/>
        </p:nvSpPr>
        <p:spPr bwMode="auto">
          <a:xfrm>
            <a:off x="26241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1" name="Line 56"/>
          <p:cNvSpPr>
            <a:spLocks noChangeShapeType="1"/>
          </p:cNvSpPr>
          <p:nvPr/>
        </p:nvSpPr>
        <p:spPr bwMode="auto">
          <a:xfrm>
            <a:off x="2971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2" name="Line 57"/>
          <p:cNvSpPr>
            <a:spLocks noChangeShapeType="1"/>
          </p:cNvSpPr>
          <p:nvPr/>
        </p:nvSpPr>
        <p:spPr bwMode="auto">
          <a:xfrm>
            <a:off x="33099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3" name="Line 58"/>
          <p:cNvSpPr>
            <a:spLocks noChangeShapeType="1"/>
          </p:cNvSpPr>
          <p:nvPr/>
        </p:nvSpPr>
        <p:spPr bwMode="auto">
          <a:xfrm>
            <a:off x="3657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4" name="Line 59"/>
          <p:cNvSpPr>
            <a:spLocks noChangeShapeType="1"/>
          </p:cNvSpPr>
          <p:nvPr/>
        </p:nvSpPr>
        <p:spPr bwMode="auto">
          <a:xfrm>
            <a:off x="3995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5" name="Line 60"/>
          <p:cNvSpPr>
            <a:spLocks noChangeShapeType="1"/>
          </p:cNvSpPr>
          <p:nvPr/>
        </p:nvSpPr>
        <p:spPr bwMode="auto">
          <a:xfrm>
            <a:off x="43434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6" name="Line 61"/>
          <p:cNvSpPr>
            <a:spLocks noChangeShapeType="1"/>
          </p:cNvSpPr>
          <p:nvPr/>
        </p:nvSpPr>
        <p:spPr bwMode="auto">
          <a:xfrm>
            <a:off x="4681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7" name="Line 62"/>
          <p:cNvSpPr>
            <a:spLocks noChangeShapeType="1"/>
          </p:cNvSpPr>
          <p:nvPr/>
        </p:nvSpPr>
        <p:spPr bwMode="auto">
          <a:xfrm>
            <a:off x="5029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8" name="Line 63"/>
          <p:cNvSpPr>
            <a:spLocks noChangeShapeType="1"/>
          </p:cNvSpPr>
          <p:nvPr/>
        </p:nvSpPr>
        <p:spPr bwMode="auto">
          <a:xfrm>
            <a:off x="5367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9" name="Line 64"/>
          <p:cNvSpPr>
            <a:spLocks noChangeShapeType="1"/>
          </p:cNvSpPr>
          <p:nvPr/>
        </p:nvSpPr>
        <p:spPr bwMode="auto">
          <a:xfrm>
            <a:off x="5715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0" name="Line 65"/>
          <p:cNvSpPr>
            <a:spLocks noChangeShapeType="1"/>
          </p:cNvSpPr>
          <p:nvPr/>
        </p:nvSpPr>
        <p:spPr bwMode="auto">
          <a:xfrm>
            <a:off x="60531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1" name="Line 66"/>
          <p:cNvSpPr>
            <a:spLocks noChangeShapeType="1"/>
          </p:cNvSpPr>
          <p:nvPr/>
        </p:nvSpPr>
        <p:spPr bwMode="auto">
          <a:xfrm>
            <a:off x="6400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2" name="Line 82"/>
          <p:cNvSpPr>
            <a:spLocks noChangeShapeType="1"/>
          </p:cNvSpPr>
          <p:nvPr/>
        </p:nvSpPr>
        <p:spPr bwMode="auto">
          <a:xfrm>
            <a:off x="6705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3" name="Line 83"/>
          <p:cNvSpPr>
            <a:spLocks noChangeShapeType="1"/>
          </p:cNvSpPr>
          <p:nvPr/>
        </p:nvSpPr>
        <p:spPr bwMode="auto">
          <a:xfrm>
            <a:off x="7043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4" name="Line 84"/>
          <p:cNvSpPr>
            <a:spLocks noChangeShapeType="1"/>
          </p:cNvSpPr>
          <p:nvPr/>
        </p:nvSpPr>
        <p:spPr bwMode="auto">
          <a:xfrm>
            <a:off x="73914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5" name="Line 85"/>
          <p:cNvSpPr>
            <a:spLocks noChangeShapeType="1"/>
          </p:cNvSpPr>
          <p:nvPr/>
        </p:nvSpPr>
        <p:spPr bwMode="auto">
          <a:xfrm>
            <a:off x="7729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74750" y="2655880"/>
            <a:ext cx="2979590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10427" y="2655879"/>
            <a:ext cx="1376867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29607" y="2652120"/>
            <a:ext cx="1675509" cy="232359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6000" y="145050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LD blocks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214" y="1143192"/>
            <a:ext cx="219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Lonely SNPs [no LD]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39" name="Line 60"/>
          <p:cNvSpPr>
            <a:spLocks noChangeShapeType="1"/>
          </p:cNvSpPr>
          <p:nvPr/>
        </p:nvSpPr>
        <p:spPr bwMode="auto">
          <a:xfrm>
            <a:off x="4344151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40" name="Line 65"/>
          <p:cNvSpPr>
            <a:spLocks noChangeShapeType="1"/>
          </p:cNvSpPr>
          <p:nvPr/>
        </p:nvSpPr>
        <p:spPr bwMode="auto">
          <a:xfrm>
            <a:off x="6053889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36" name="Line 60"/>
          <p:cNvSpPr>
            <a:spLocks noChangeShapeType="1"/>
          </p:cNvSpPr>
          <p:nvPr/>
        </p:nvSpPr>
        <p:spPr bwMode="auto">
          <a:xfrm>
            <a:off x="259839" y="119800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3861" y="1547864"/>
            <a:ext cx="265786" cy="233755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436" y="1775602"/>
            <a:ext cx="33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endParaRPr lang="en-US" sz="2800" dirty="0">
              <a:solidFill>
                <a:srgbClr val="FF0000"/>
              </a:solidFill>
              <a:latin typeface="Cambria"/>
              <a:cs typeface="Cambri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9646" y="1772143"/>
            <a:ext cx="168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Causal variants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6348" y="3193647"/>
            <a:ext cx="9049218" cy="1793377"/>
          </a:xfrm>
          <a:prstGeom prst="roundRect">
            <a:avLst/>
          </a:prstGeom>
          <a:solidFill>
            <a:srgbClr val="174B8D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Cambria"/>
                <a:cs typeface="Cambria"/>
              </a:rPr>
              <a:t>Assuming a uniform prior, we see SNPs with more LD friends showing more association</a:t>
            </a:r>
          </a:p>
          <a:p>
            <a:endParaRPr lang="en-US" sz="2400" dirty="0" smtClean="0">
              <a:latin typeface="Cambria"/>
              <a:cs typeface="Cambria"/>
            </a:endParaRPr>
          </a:p>
          <a:p>
            <a:r>
              <a:rPr lang="en-US" sz="2400" dirty="0" smtClean="0">
                <a:latin typeface="Cambria"/>
                <a:cs typeface="Cambria"/>
              </a:rPr>
              <a:t>The </a:t>
            </a:r>
            <a:r>
              <a:rPr lang="en-US" sz="2400" dirty="0">
                <a:latin typeface="Cambria"/>
                <a:cs typeface="Cambria"/>
              </a:rPr>
              <a:t>more you </a:t>
            </a:r>
            <a:r>
              <a:rPr lang="en-US" sz="2400" dirty="0" smtClean="0">
                <a:latin typeface="Cambria"/>
                <a:cs typeface="Cambria"/>
              </a:rPr>
              <a:t>tag, </a:t>
            </a:r>
            <a:r>
              <a:rPr lang="en-US" sz="2400" dirty="0">
                <a:latin typeface="Cambria"/>
                <a:cs typeface="Cambria"/>
              </a:rPr>
              <a:t>the more likely you are to tag a causal </a:t>
            </a:r>
            <a:r>
              <a:rPr lang="en-US" sz="2400" dirty="0" smtClean="0">
                <a:latin typeface="Cambria"/>
                <a:cs typeface="Cambria"/>
              </a:rPr>
              <a:t>variant</a:t>
            </a:r>
            <a:endParaRPr lang="en-US" sz="2400" dirty="0">
              <a:latin typeface="Cambria"/>
              <a:cs typeface="Cambria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23" y="1177945"/>
            <a:ext cx="2198077" cy="10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1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241513" y="1262317"/>
            <a:ext cx="4038600" cy="339447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823605" y="1262317"/>
            <a:ext cx="4038600" cy="339447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169631"/>
            <a:ext cx="7551797" cy="822960"/>
          </a:xfrm>
        </p:spPr>
        <p:txBody>
          <a:bodyPr/>
          <a:lstStyle/>
          <a:p>
            <a:r>
              <a:rPr lang="en-US" dirty="0" smtClean="0"/>
              <a:t>Simulated polygenic architecture</a:t>
            </a:r>
            <a:br>
              <a:rPr lang="en-US" dirty="0" smtClean="0"/>
            </a:br>
            <a:r>
              <a:rPr lang="en-US" sz="2800" dirty="0"/>
              <a:t>Lambda = </a:t>
            </a:r>
            <a:r>
              <a:rPr lang="en-US" sz="2800" dirty="0" smtClean="0"/>
              <a:t>1.30 </a:t>
            </a:r>
            <a:r>
              <a:rPr lang="en-US" sz="2800" dirty="0"/>
              <a:t>LD </a:t>
            </a:r>
            <a:r>
              <a:rPr lang="en-US" sz="2800" dirty="0" smtClean="0"/>
              <a:t>score intercept </a:t>
            </a:r>
            <a:r>
              <a:rPr lang="en-US" sz="2800" dirty="0"/>
              <a:t>= 1.02</a:t>
            </a:r>
            <a:br>
              <a:rPr lang="en-US" sz="2800" dirty="0"/>
            </a:br>
            <a:endParaRPr lang="en-US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12" y="1165639"/>
            <a:ext cx="3734373" cy="397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-54"/>
          <a:stretch/>
        </p:blipFill>
        <p:spPr>
          <a:xfrm>
            <a:off x="4497883" y="1151336"/>
            <a:ext cx="3821522" cy="399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under stratification?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74750" y="2808280"/>
            <a:ext cx="6826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6" name="Line 51"/>
          <p:cNvSpPr>
            <a:spLocks noChangeShapeType="1"/>
          </p:cNvSpPr>
          <p:nvPr/>
        </p:nvSpPr>
        <p:spPr bwMode="auto">
          <a:xfrm>
            <a:off x="1252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7" name="Line 52"/>
          <p:cNvSpPr>
            <a:spLocks noChangeShapeType="1"/>
          </p:cNvSpPr>
          <p:nvPr/>
        </p:nvSpPr>
        <p:spPr bwMode="auto">
          <a:xfrm>
            <a:off x="1600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8" name="Line 53"/>
          <p:cNvSpPr>
            <a:spLocks noChangeShapeType="1"/>
          </p:cNvSpPr>
          <p:nvPr/>
        </p:nvSpPr>
        <p:spPr bwMode="auto">
          <a:xfrm>
            <a:off x="1938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9" name="Line 54"/>
          <p:cNvSpPr>
            <a:spLocks noChangeShapeType="1"/>
          </p:cNvSpPr>
          <p:nvPr/>
        </p:nvSpPr>
        <p:spPr bwMode="auto">
          <a:xfrm>
            <a:off x="2286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0" name="Line 55"/>
          <p:cNvSpPr>
            <a:spLocks noChangeShapeType="1"/>
          </p:cNvSpPr>
          <p:nvPr/>
        </p:nvSpPr>
        <p:spPr bwMode="auto">
          <a:xfrm>
            <a:off x="26241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1" name="Line 56"/>
          <p:cNvSpPr>
            <a:spLocks noChangeShapeType="1"/>
          </p:cNvSpPr>
          <p:nvPr/>
        </p:nvSpPr>
        <p:spPr bwMode="auto">
          <a:xfrm>
            <a:off x="2971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2" name="Line 57"/>
          <p:cNvSpPr>
            <a:spLocks noChangeShapeType="1"/>
          </p:cNvSpPr>
          <p:nvPr/>
        </p:nvSpPr>
        <p:spPr bwMode="auto">
          <a:xfrm>
            <a:off x="33099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3" name="Line 58"/>
          <p:cNvSpPr>
            <a:spLocks noChangeShapeType="1"/>
          </p:cNvSpPr>
          <p:nvPr/>
        </p:nvSpPr>
        <p:spPr bwMode="auto">
          <a:xfrm>
            <a:off x="3657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4" name="Line 59"/>
          <p:cNvSpPr>
            <a:spLocks noChangeShapeType="1"/>
          </p:cNvSpPr>
          <p:nvPr/>
        </p:nvSpPr>
        <p:spPr bwMode="auto">
          <a:xfrm>
            <a:off x="3995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5" name="Line 60"/>
          <p:cNvSpPr>
            <a:spLocks noChangeShapeType="1"/>
          </p:cNvSpPr>
          <p:nvPr/>
        </p:nvSpPr>
        <p:spPr bwMode="auto">
          <a:xfrm>
            <a:off x="43434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6" name="Line 61"/>
          <p:cNvSpPr>
            <a:spLocks noChangeShapeType="1"/>
          </p:cNvSpPr>
          <p:nvPr/>
        </p:nvSpPr>
        <p:spPr bwMode="auto">
          <a:xfrm>
            <a:off x="4681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7" name="Line 62"/>
          <p:cNvSpPr>
            <a:spLocks noChangeShapeType="1"/>
          </p:cNvSpPr>
          <p:nvPr/>
        </p:nvSpPr>
        <p:spPr bwMode="auto">
          <a:xfrm>
            <a:off x="5029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8" name="Line 63"/>
          <p:cNvSpPr>
            <a:spLocks noChangeShapeType="1"/>
          </p:cNvSpPr>
          <p:nvPr/>
        </p:nvSpPr>
        <p:spPr bwMode="auto">
          <a:xfrm>
            <a:off x="5367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9" name="Line 64"/>
          <p:cNvSpPr>
            <a:spLocks noChangeShapeType="1"/>
          </p:cNvSpPr>
          <p:nvPr/>
        </p:nvSpPr>
        <p:spPr bwMode="auto">
          <a:xfrm>
            <a:off x="5715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0" name="Line 65"/>
          <p:cNvSpPr>
            <a:spLocks noChangeShapeType="1"/>
          </p:cNvSpPr>
          <p:nvPr/>
        </p:nvSpPr>
        <p:spPr bwMode="auto">
          <a:xfrm>
            <a:off x="60531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1" name="Line 66"/>
          <p:cNvSpPr>
            <a:spLocks noChangeShapeType="1"/>
          </p:cNvSpPr>
          <p:nvPr/>
        </p:nvSpPr>
        <p:spPr bwMode="auto">
          <a:xfrm>
            <a:off x="6400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2" name="Line 82"/>
          <p:cNvSpPr>
            <a:spLocks noChangeShapeType="1"/>
          </p:cNvSpPr>
          <p:nvPr/>
        </p:nvSpPr>
        <p:spPr bwMode="auto">
          <a:xfrm>
            <a:off x="6705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3" name="Line 83"/>
          <p:cNvSpPr>
            <a:spLocks noChangeShapeType="1"/>
          </p:cNvSpPr>
          <p:nvPr/>
        </p:nvSpPr>
        <p:spPr bwMode="auto">
          <a:xfrm>
            <a:off x="7043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4" name="Line 84"/>
          <p:cNvSpPr>
            <a:spLocks noChangeShapeType="1"/>
          </p:cNvSpPr>
          <p:nvPr/>
        </p:nvSpPr>
        <p:spPr bwMode="auto">
          <a:xfrm>
            <a:off x="73914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5" name="Line 85"/>
          <p:cNvSpPr>
            <a:spLocks noChangeShapeType="1"/>
          </p:cNvSpPr>
          <p:nvPr/>
        </p:nvSpPr>
        <p:spPr bwMode="auto">
          <a:xfrm>
            <a:off x="7729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74750" y="2655880"/>
            <a:ext cx="2979590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10427" y="2655879"/>
            <a:ext cx="1376867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29607" y="2652120"/>
            <a:ext cx="1675509" cy="232359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6000" y="145050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LD blocks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214" y="1143192"/>
            <a:ext cx="219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Lonely SNPs [no LD]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39" name="Line 60"/>
          <p:cNvSpPr>
            <a:spLocks noChangeShapeType="1"/>
          </p:cNvSpPr>
          <p:nvPr/>
        </p:nvSpPr>
        <p:spPr bwMode="auto">
          <a:xfrm>
            <a:off x="4344151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40" name="Line 65"/>
          <p:cNvSpPr>
            <a:spLocks noChangeShapeType="1"/>
          </p:cNvSpPr>
          <p:nvPr/>
        </p:nvSpPr>
        <p:spPr bwMode="auto">
          <a:xfrm>
            <a:off x="6053889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36" name="Line 60"/>
          <p:cNvSpPr>
            <a:spLocks noChangeShapeType="1"/>
          </p:cNvSpPr>
          <p:nvPr/>
        </p:nvSpPr>
        <p:spPr bwMode="auto">
          <a:xfrm>
            <a:off x="259839" y="119800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3861" y="1547864"/>
            <a:ext cx="265786" cy="233755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436" y="1775602"/>
            <a:ext cx="33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endParaRPr lang="en-US" sz="2800" dirty="0">
              <a:solidFill>
                <a:srgbClr val="FF0000"/>
              </a:solidFill>
              <a:latin typeface="Cambria"/>
              <a:cs typeface="Cambri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9646" y="1772143"/>
            <a:ext cx="168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Causal variants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6348" y="3193647"/>
            <a:ext cx="9049218" cy="1793377"/>
          </a:xfrm>
          <a:prstGeom prst="roundRect">
            <a:avLst/>
          </a:prstGeom>
          <a:solidFill>
            <a:srgbClr val="174B8D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mbria"/>
                <a:cs typeface="Cambria"/>
              </a:rPr>
              <a:t>Under pure drift we expect LD to have no relationship to differences in allele frequencies between populations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23" y="1177945"/>
            <a:ext cx="2198077" cy="10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 controls versus Sweden </a:t>
            </a:r>
            <a:r>
              <a:rPr lang="en-US" dirty="0" smtClean="0"/>
              <a:t>controls</a:t>
            </a:r>
            <a:br>
              <a:rPr lang="en-US" dirty="0" smtClean="0"/>
            </a:br>
            <a:r>
              <a:rPr lang="en-US" sz="2800" dirty="0"/>
              <a:t>Lambda = </a:t>
            </a:r>
            <a:r>
              <a:rPr lang="en-US" sz="2800" dirty="0" smtClean="0"/>
              <a:t>1.30 </a:t>
            </a:r>
            <a:r>
              <a:rPr lang="en-US" sz="2800" dirty="0"/>
              <a:t>LD score </a:t>
            </a:r>
            <a:r>
              <a:rPr lang="en-US" sz="2800" dirty="0" smtClean="0"/>
              <a:t>intercept </a:t>
            </a:r>
            <a:r>
              <a:rPr lang="en-US" sz="2800" dirty="0"/>
              <a:t>= 1.32</a:t>
            </a:r>
            <a:br>
              <a:rPr lang="en-US" sz="2800" dirty="0"/>
            </a:br>
            <a:r>
              <a:rPr lang="en-US" sz="2800" dirty="0" smtClean="0"/>
              <a:t/>
            </a:r>
            <a:br>
              <a:rPr lang="en-US" sz="2800" dirty="0" smtClean="0"/>
            </a:b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0" y="1165860"/>
            <a:ext cx="3739896" cy="39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17" y="1147572"/>
            <a:ext cx="3822191" cy="39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Lambda = 1.48</a:t>
            </a:r>
          </a:p>
          <a:p>
            <a:pPr marL="0" indent="0">
              <a:buNone/>
            </a:pPr>
            <a:r>
              <a:rPr lang="en-US" dirty="0"/>
              <a:t>Intercept = 1.06</a:t>
            </a:r>
          </a:p>
          <a:p>
            <a:pPr marL="0" indent="0">
              <a:buNone/>
            </a:pPr>
            <a:r>
              <a:rPr lang="en-US" dirty="0" smtClean="0"/>
              <a:t>Slope </a:t>
            </a:r>
            <a:r>
              <a:rPr lang="en-US" i="1" dirty="0" smtClean="0"/>
              <a:t>p</a:t>
            </a:r>
            <a:r>
              <a:rPr lang="en-US" dirty="0"/>
              <a:t>-value &lt; 10</a:t>
            </a:r>
            <a:r>
              <a:rPr lang="en-US" baseline="30000" dirty="0"/>
              <a:t>-300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Overwhelming majority of inflation is consistent with polygenic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PGC Schizophrenia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97" y="1156161"/>
            <a:ext cx="4160703" cy="398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Score regression 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957346" y="1202898"/>
            <a:ext cx="990600" cy="685800"/>
          </a:xfrm>
          <a:prstGeom prst="rightArrow">
            <a:avLst>
              <a:gd name="adj1" fmla="val 33418"/>
              <a:gd name="adj2" fmla="val 50000"/>
            </a:avLst>
          </a:prstGeom>
          <a:solidFill>
            <a:srgbClr val="174B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1895373" y="2636870"/>
            <a:ext cx="332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β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081196" y="1166553"/>
            <a:ext cx="3344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Draw polygenic effects from </a:t>
            </a:r>
          </a:p>
          <a:p>
            <a:r>
              <a:rPr lang="en-US" sz="2000" dirty="0" smtClean="0"/>
              <a:t>N (0, h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/m), </a:t>
            </a:r>
            <a:r>
              <a:rPr lang="en-US" sz="2000" dirty="0" err="1" smtClean="0"/>
              <a:t>var</a:t>
            </a:r>
            <a:r>
              <a:rPr lang="en-US" sz="2000" dirty="0"/>
              <a:t> </a:t>
            </a:r>
            <a:r>
              <a:rPr lang="en-US" sz="2000" dirty="0" smtClean="0"/>
              <a:t>=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147913" y="2655631"/>
            <a:ext cx="3564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is the E[</a:t>
            </a:r>
            <a:r>
              <a:rPr lang="el-GR" sz="2000" dirty="0" smtClean="0"/>
              <a:t>χ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] for variant </a:t>
            </a:r>
            <a:r>
              <a:rPr lang="en-US" sz="2000" i="1" dirty="0" smtClean="0"/>
              <a:t>j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-191932" y="3710861"/>
            <a:ext cx="9335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where N=sample size, M=# of SNPs, a=inflation due to confounding, </a:t>
            </a:r>
          </a:p>
          <a:p>
            <a:pPr algn="ctr"/>
            <a:r>
              <a:rPr lang="en-US" sz="2000" dirty="0" smtClean="0"/>
              <a:t>h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g is heritability (total obs.) and </a:t>
            </a:r>
            <a:r>
              <a:rPr lang="en-US" sz="2000" i="1" dirty="0" err="1" smtClean="0"/>
              <a:t>l</a:t>
            </a:r>
            <a:r>
              <a:rPr lang="en-US" sz="2000" i="1" baseline="-25000" dirty="0" err="1" smtClean="0"/>
              <a:t>j</a:t>
            </a:r>
            <a:r>
              <a:rPr lang="en-US" sz="2000" dirty="0" smtClean="0"/>
              <a:t> is the </a:t>
            </a:r>
            <a:r>
              <a:rPr lang="en-US" sz="2000" i="1" dirty="0" smtClean="0"/>
              <a:t>LD Score</a:t>
            </a:r>
          </a:p>
          <a:p>
            <a:pPr algn="ctr"/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0" y="4619335"/>
            <a:ext cx="3971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Bulik</a:t>
            </a:r>
            <a:r>
              <a:rPr lang="en-US" sz="1600" dirty="0" smtClean="0"/>
              <a:t>-Sullivan et al. Nature Genetics 2015</a:t>
            </a:r>
          </a:p>
          <a:p>
            <a:r>
              <a:rPr lang="en-US" sz="1600" dirty="0" smtClean="0"/>
              <a:t>Yang et al. EJHG 2011</a:t>
            </a:r>
          </a:p>
          <a:p>
            <a:endParaRPr lang="en-US" sz="16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70" y="938984"/>
            <a:ext cx="1922992" cy="1922992"/>
          </a:xfrm>
          <a:prstGeom prst="rect">
            <a:avLst/>
          </a:prstGeom>
        </p:spPr>
      </p:pic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026278"/>
              </p:ext>
            </p:extLst>
          </p:nvPr>
        </p:nvGraphicFramePr>
        <p:xfrm>
          <a:off x="498923" y="3052349"/>
          <a:ext cx="7235210" cy="668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Document" r:id="rId4" imgW="6858000" imgH="635000" progId="Word.Document.12">
                  <p:embed/>
                </p:oleObj>
              </mc:Choice>
              <mc:Fallback>
                <p:oleObj name="Document" r:id="rId4" imgW="6858000" imgH="635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8923" y="3052349"/>
                        <a:ext cx="7235210" cy="668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024809"/>
              </p:ext>
            </p:extLst>
          </p:nvPr>
        </p:nvGraphicFramePr>
        <p:xfrm>
          <a:off x="1863842" y="4493540"/>
          <a:ext cx="6858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Document" r:id="rId6" imgW="6858000" imgH="609600" progId="Word.Document.12">
                  <p:embed/>
                </p:oleObj>
              </mc:Choice>
              <mc:Fallback>
                <p:oleObj name="Document" r:id="rId6" imgW="68580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3842" y="4493540"/>
                        <a:ext cx="6858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" name="Group 91"/>
          <p:cNvGrpSpPr/>
          <p:nvPr/>
        </p:nvGrpSpPr>
        <p:grpSpPr>
          <a:xfrm>
            <a:off x="6350329" y="4529001"/>
            <a:ext cx="2350569" cy="441136"/>
            <a:chOff x="1174750" y="2652120"/>
            <a:chExt cx="6826250" cy="953363"/>
          </a:xfrm>
        </p:grpSpPr>
        <p:sp>
          <p:nvSpPr>
            <p:cNvPr id="63" name="Line 4"/>
            <p:cNvSpPr>
              <a:spLocks noChangeShapeType="1"/>
            </p:cNvSpPr>
            <p:nvPr/>
          </p:nvSpPr>
          <p:spPr bwMode="auto">
            <a:xfrm>
              <a:off x="1174750" y="2808280"/>
              <a:ext cx="68262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51"/>
            <p:cNvSpPr>
              <a:spLocks noChangeShapeType="1"/>
            </p:cNvSpPr>
            <p:nvPr/>
          </p:nvSpPr>
          <p:spPr bwMode="auto">
            <a:xfrm>
              <a:off x="1252538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52"/>
            <p:cNvSpPr>
              <a:spLocks noChangeShapeType="1"/>
            </p:cNvSpPr>
            <p:nvPr/>
          </p:nvSpPr>
          <p:spPr bwMode="auto">
            <a:xfrm>
              <a:off x="1600200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53"/>
            <p:cNvSpPr>
              <a:spLocks noChangeShapeType="1"/>
            </p:cNvSpPr>
            <p:nvPr/>
          </p:nvSpPr>
          <p:spPr bwMode="auto">
            <a:xfrm>
              <a:off x="1938338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54"/>
            <p:cNvSpPr>
              <a:spLocks noChangeShapeType="1"/>
            </p:cNvSpPr>
            <p:nvPr/>
          </p:nvSpPr>
          <p:spPr bwMode="auto">
            <a:xfrm>
              <a:off x="2286000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55"/>
            <p:cNvSpPr>
              <a:spLocks noChangeShapeType="1"/>
            </p:cNvSpPr>
            <p:nvPr/>
          </p:nvSpPr>
          <p:spPr bwMode="auto">
            <a:xfrm>
              <a:off x="2624138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56"/>
            <p:cNvSpPr>
              <a:spLocks noChangeShapeType="1"/>
            </p:cNvSpPr>
            <p:nvPr/>
          </p:nvSpPr>
          <p:spPr bwMode="auto">
            <a:xfrm>
              <a:off x="2971800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57"/>
            <p:cNvSpPr>
              <a:spLocks noChangeShapeType="1"/>
            </p:cNvSpPr>
            <p:nvPr/>
          </p:nvSpPr>
          <p:spPr bwMode="auto">
            <a:xfrm>
              <a:off x="3309938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58"/>
            <p:cNvSpPr>
              <a:spLocks noChangeShapeType="1"/>
            </p:cNvSpPr>
            <p:nvPr/>
          </p:nvSpPr>
          <p:spPr bwMode="auto">
            <a:xfrm>
              <a:off x="3657600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59"/>
            <p:cNvSpPr>
              <a:spLocks noChangeShapeType="1"/>
            </p:cNvSpPr>
            <p:nvPr/>
          </p:nvSpPr>
          <p:spPr bwMode="auto">
            <a:xfrm>
              <a:off x="3995738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60"/>
            <p:cNvSpPr>
              <a:spLocks noChangeShapeType="1"/>
            </p:cNvSpPr>
            <p:nvPr/>
          </p:nvSpPr>
          <p:spPr bwMode="auto">
            <a:xfrm>
              <a:off x="4343400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61"/>
            <p:cNvSpPr>
              <a:spLocks noChangeShapeType="1"/>
            </p:cNvSpPr>
            <p:nvPr/>
          </p:nvSpPr>
          <p:spPr bwMode="auto">
            <a:xfrm>
              <a:off x="4681538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62"/>
            <p:cNvSpPr>
              <a:spLocks noChangeShapeType="1"/>
            </p:cNvSpPr>
            <p:nvPr/>
          </p:nvSpPr>
          <p:spPr bwMode="auto">
            <a:xfrm>
              <a:off x="5029200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63"/>
            <p:cNvSpPr>
              <a:spLocks noChangeShapeType="1"/>
            </p:cNvSpPr>
            <p:nvPr/>
          </p:nvSpPr>
          <p:spPr bwMode="auto">
            <a:xfrm>
              <a:off x="5367338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64"/>
            <p:cNvSpPr>
              <a:spLocks noChangeShapeType="1"/>
            </p:cNvSpPr>
            <p:nvPr/>
          </p:nvSpPr>
          <p:spPr bwMode="auto">
            <a:xfrm>
              <a:off x="5715000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65"/>
            <p:cNvSpPr>
              <a:spLocks noChangeShapeType="1"/>
            </p:cNvSpPr>
            <p:nvPr/>
          </p:nvSpPr>
          <p:spPr bwMode="auto">
            <a:xfrm>
              <a:off x="6053138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66"/>
            <p:cNvSpPr>
              <a:spLocks noChangeShapeType="1"/>
            </p:cNvSpPr>
            <p:nvPr/>
          </p:nvSpPr>
          <p:spPr bwMode="auto">
            <a:xfrm>
              <a:off x="6400800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82"/>
            <p:cNvSpPr>
              <a:spLocks noChangeShapeType="1"/>
            </p:cNvSpPr>
            <p:nvPr/>
          </p:nvSpPr>
          <p:spPr bwMode="auto">
            <a:xfrm>
              <a:off x="6705600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83"/>
            <p:cNvSpPr>
              <a:spLocks noChangeShapeType="1"/>
            </p:cNvSpPr>
            <p:nvPr/>
          </p:nvSpPr>
          <p:spPr bwMode="auto">
            <a:xfrm>
              <a:off x="7043738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84"/>
            <p:cNvSpPr>
              <a:spLocks noChangeShapeType="1"/>
            </p:cNvSpPr>
            <p:nvPr/>
          </p:nvSpPr>
          <p:spPr bwMode="auto">
            <a:xfrm>
              <a:off x="7391400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85"/>
            <p:cNvSpPr>
              <a:spLocks noChangeShapeType="1"/>
            </p:cNvSpPr>
            <p:nvPr/>
          </p:nvSpPr>
          <p:spPr bwMode="auto">
            <a:xfrm>
              <a:off x="7729538" y="2655880"/>
              <a:ext cx="0" cy="228600"/>
            </a:xfrm>
            <a:prstGeom prst="line">
              <a:avLst/>
            </a:prstGeom>
            <a:noFill/>
            <a:ln w="57150">
              <a:solidFill>
                <a:srgbClr val="FF6A2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174750" y="2655880"/>
              <a:ext cx="2979590" cy="228600"/>
            </a:xfrm>
            <a:prstGeom prst="rect">
              <a:avLst/>
            </a:prstGeom>
            <a:solidFill>
              <a:srgbClr val="1D63B3">
                <a:alpha val="32000"/>
              </a:srgbClr>
            </a:solidFill>
            <a:ln>
              <a:solidFill>
                <a:srgbClr val="00609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510427" y="2655879"/>
              <a:ext cx="1376867" cy="228600"/>
            </a:xfrm>
            <a:prstGeom prst="rect">
              <a:avLst/>
            </a:prstGeom>
            <a:solidFill>
              <a:srgbClr val="1D63B3">
                <a:alpha val="32000"/>
              </a:srgbClr>
            </a:solidFill>
            <a:ln>
              <a:solidFill>
                <a:srgbClr val="00609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229607" y="2652120"/>
              <a:ext cx="1675509" cy="232359"/>
            </a:xfrm>
            <a:prstGeom prst="rect">
              <a:avLst/>
            </a:prstGeom>
            <a:solidFill>
              <a:srgbClr val="1D63B3">
                <a:alpha val="32000"/>
              </a:srgbClr>
            </a:solidFill>
            <a:ln>
              <a:solidFill>
                <a:srgbClr val="00609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Line 60"/>
            <p:cNvSpPr>
              <a:spLocks noChangeShapeType="1"/>
            </p:cNvSpPr>
            <p:nvPr/>
          </p:nvSpPr>
          <p:spPr bwMode="auto">
            <a:xfrm>
              <a:off x="4344151" y="2656651"/>
              <a:ext cx="0" cy="228600"/>
            </a:xfrm>
            <a:prstGeom prst="line">
              <a:avLst/>
            </a:prstGeom>
            <a:noFill/>
            <a:ln w="571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65"/>
            <p:cNvSpPr>
              <a:spLocks noChangeShapeType="1"/>
            </p:cNvSpPr>
            <p:nvPr/>
          </p:nvSpPr>
          <p:spPr bwMode="auto">
            <a:xfrm>
              <a:off x="6053889" y="2656651"/>
              <a:ext cx="0" cy="228600"/>
            </a:xfrm>
            <a:prstGeom prst="line">
              <a:avLst/>
            </a:prstGeom>
            <a:noFill/>
            <a:ln w="571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11178" y="3376883"/>
              <a:ext cx="1376867" cy="228600"/>
            </a:xfrm>
            <a:prstGeom prst="rect">
              <a:avLst/>
            </a:prstGeom>
            <a:solidFill>
              <a:srgbClr val="1D63B3">
                <a:alpha val="32000"/>
              </a:srgbClr>
            </a:solidFill>
            <a:ln>
              <a:solidFill>
                <a:srgbClr val="00609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>
              <a:stCxn id="85" idx="2"/>
              <a:endCxn id="90" idx="0"/>
            </p:cNvCxnSpPr>
            <p:nvPr/>
          </p:nvCxnSpPr>
          <p:spPr>
            <a:xfrm>
              <a:off x="5198861" y="2884479"/>
              <a:ext cx="751" cy="492404"/>
            </a:xfrm>
            <a:prstGeom prst="straightConnector1">
              <a:avLst/>
            </a:prstGeom>
            <a:ln w="38100" cmpd="sng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ight Arrow 92"/>
          <p:cNvSpPr/>
          <p:nvPr/>
        </p:nvSpPr>
        <p:spPr>
          <a:xfrm rot="5400000">
            <a:off x="5318453" y="1952656"/>
            <a:ext cx="781465" cy="685800"/>
          </a:xfrm>
          <a:prstGeom prst="rightArrow">
            <a:avLst>
              <a:gd name="adj1" fmla="val 33418"/>
              <a:gd name="adj2" fmla="val 50000"/>
            </a:avLst>
          </a:prstGeom>
          <a:solidFill>
            <a:srgbClr val="174B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5" name="Rectangle 94"/>
          <p:cNvSpPr/>
          <p:nvPr/>
        </p:nvSpPr>
        <p:spPr>
          <a:xfrm>
            <a:off x="4729573" y="3051509"/>
            <a:ext cx="341211" cy="37906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364609" y="3060986"/>
            <a:ext cx="3339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New estimator of heritability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5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medicine.tcd.ie/tercentenary/assets/img/dr-corv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689" y="1201468"/>
            <a:ext cx="1142865" cy="152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9028" r="6647"/>
          <a:stretch/>
        </p:blipFill>
        <p:spPr>
          <a:xfrm>
            <a:off x="2478408" y="1185187"/>
            <a:ext cx="1253696" cy="148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2822868"/>
            <a:ext cx="8206460" cy="2081286"/>
          </a:xfrm>
          <a:prstGeom prst="rect">
            <a:avLst/>
          </a:prstGeom>
          <a:noFill/>
        </p:spPr>
        <p:txBody>
          <a:bodyPr wrap="square" rIns="0" numCol="3" spcCol="0" rtlCol="0">
            <a:normAutofit fontScale="85000" lnSpcReduction="10000"/>
          </a:bodyPr>
          <a:lstStyle/>
          <a:p>
            <a:r>
              <a:rPr lang="en-GB" sz="1600" b="1" dirty="0" smtClean="0">
                <a:latin typeface="Cambria"/>
                <a:cs typeface="Cambria"/>
              </a:rPr>
              <a:t>Brendan </a:t>
            </a:r>
            <a:r>
              <a:rPr lang="en-GB" sz="1600" b="1" dirty="0" err="1" smtClean="0">
                <a:latin typeface="Cambria"/>
                <a:cs typeface="Cambria"/>
              </a:rPr>
              <a:t>Bulik</a:t>
            </a:r>
            <a:r>
              <a:rPr lang="en-GB" sz="1600" b="1" dirty="0" smtClean="0">
                <a:latin typeface="Cambria"/>
                <a:cs typeface="Cambria"/>
              </a:rPr>
              <a:t>-Sullivan</a:t>
            </a:r>
          </a:p>
          <a:p>
            <a:r>
              <a:rPr lang="en-GB" sz="1600" b="1" dirty="0" smtClean="0">
                <a:latin typeface="Cambria"/>
                <a:cs typeface="Cambria"/>
              </a:rPr>
              <a:t>Hilary </a:t>
            </a:r>
            <a:r>
              <a:rPr lang="en-GB" sz="1600" b="1" dirty="0" err="1" smtClean="0">
                <a:latin typeface="Cambria"/>
                <a:cs typeface="Cambria"/>
              </a:rPr>
              <a:t>Finucane</a:t>
            </a:r>
            <a:endParaRPr lang="en-GB" sz="1600" b="1" dirty="0" smtClean="0">
              <a:latin typeface="Cambria"/>
              <a:cs typeface="Cambria"/>
            </a:endParaRPr>
          </a:p>
          <a:p>
            <a:r>
              <a:rPr lang="en-GB" sz="1600" dirty="0" smtClean="0">
                <a:latin typeface="Cambria"/>
                <a:cs typeface="Cambria"/>
              </a:rPr>
              <a:t>Jonathan </a:t>
            </a:r>
            <a:r>
              <a:rPr lang="en-GB" sz="1600" dirty="0" err="1" smtClean="0">
                <a:latin typeface="Cambria"/>
                <a:cs typeface="Cambria"/>
              </a:rPr>
              <a:t>Rosand</a:t>
            </a:r>
            <a:endParaRPr lang="en-GB" sz="1600" dirty="0" smtClean="0">
              <a:latin typeface="Cambria"/>
              <a:cs typeface="Cambria"/>
            </a:endParaRPr>
          </a:p>
          <a:p>
            <a:r>
              <a:rPr lang="en-GB" sz="1600" dirty="0" err="1" smtClean="0">
                <a:latin typeface="Cambria"/>
                <a:cs typeface="Cambria"/>
              </a:rPr>
              <a:t>Aarno</a:t>
            </a:r>
            <a:r>
              <a:rPr lang="en-GB" sz="1600" dirty="0" smtClean="0">
                <a:latin typeface="Cambria"/>
                <a:cs typeface="Cambria"/>
              </a:rPr>
              <a:t> </a:t>
            </a:r>
            <a:r>
              <a:rPr lang="en-GB" sz="1600" dirty="0" err="1" smtClean="0">
                <a:latin typeface="Cambria"/>
                <a:cs typeface="Cambria"/>
              </a:rPr>
              <a:t>Palotie</a:t>
            </a:r>
            <a:endParaRPr lang="en-GB" sz="1600" dirty="0" smtClean="0">
              <a:latin typeface="Cambria"/>
              <a:cs typeface="Cambria"/>
            </a:endParaRPr>
          </a:p>
          <a:p>
            <a:r>
              <a:rPr lang="en-GB" sz="1600" dirty="0" smtClean="0">
                <a:latin typeface="Cambria"/>
                <a:cs typeface="Cambria"/>
              </a:rPr>
              <a:t>Mark Daly</a:t>
            </a:r>
          </a:p>
          <a:p>
            <a:r>
              <a:rPr lang="en-GB" sz="1600" dirty="0" smtClean="0">
                <a:latin typeface="Cambria"/>
                <a:cs typeface="Cambria"/>
              </a:rPr>
              <a:t>Patrick </a:t>
            </a:r>
            <a:r>
              <a:rPr lang="en-GB" sz="1600" dirty="0">
                <a:latin typeface="Cambria"/>
                <a:cs typeface="Cambria"/>
              </a:rPr>
              <a:t>Sullivan</a:t>
            </a:r>
          </a:p>
          <a:p>
            <a:r>
              <a:rPr lang="en-US" sz="1600" dirty="0" smtClean="0">
                <a:latin typeface="Cambria"/>
                <a:cs typeface="Cambria"/>
              </a:rPr>
              <a:t>Bobby </a:t>
            </a:r>
            <a:r>
              <a:rPr lang="en-US" sz="1600" dirty="0" err="1" smtClean="0">
                <a:latin typeface="Cambria"/>
                <a:cs typeface="Cambria"/>
              </a:rPr>
              <a:t>Koeleman</a:t>
            </a:r>
            <a:endParaRPr lang="en-US" sz="1600" dirty="0" smtClean="0">
              <a:latin typeface="Cambria"/>
              <a:cs typeface="Cambria"/>
            </a:endParaRPr>
          </a:p>
          <a:p>
            <a:r>
              <a:rPr lang="en-US" sz="1600" dirty="0" smtClean="0">
                <a:latin typeface="Cambria"/>
                <a:cs typeface="Cambria"/>
              </a:rPr>
              <a:t>Nick Wood</a:t>
            </a:r>
          </a:p>
          <a:p>
            <a:r>
              <a:rPr lang="en-US" sz="1600" dirty="0" smtClean="0">
                <a:latin typeface="Cambria"/>
                <a:cs typeface="Cambria"/>
              </a:rPr>
              <a:t>Julie Williams</a:t>
            </a:r>
            <a:endParaRPr lang="en-US" sz="1600" dirty="0">
              <a:latin typeface="Cambria"/>
              <a:cs typeface="Cambria"/>
            </a:endParaRPr>
          </a:p>
          <a:p>
            <a:r>
              <a:rPr lang="en-US" sz="1600" dirty="0" smtClean="0">
                <a:latin typeface="Cambria"/>
                <a:cs typeface="Cambria"/>
              </a:rPr>
              <a:t>Alessandro </a:t>
            </a:r>
            <a:r>
              <a:rPr lang="en-US" sz="1600" dirty="0" err="1">
                <a:latin typeface="Cambria"/>
                <a:cs typeface="Cambria"/>
              </a:rPr>
              <a:t>Biffi</a:t>
            </a:r>
            <a:endParaRPr lang="en-US" sz="1600" dirty="0">
              <a:latin typeface="Cambria"/>
              <a:cs typeface="Cambria"/>
            </a:endParaRPr>
          </a:p>
          <a:p>
            <a:r>
              <a:rPr lang="en-GB" sz="1600" dirty="0">
                <a:latin typeface="Cambria"/>
                <a:cs typeface="Cambria"/>
              </a:rPr>
              <a:t>Jeremiah </a:t>
            </a:r>
            <a:r>
              <a:rPr lang="en-GB" sz="1600" dirty="0" smtClean="0">
                <a:latin typeface="Cambria"/>
                <a:cs typeface="Cambria"/>
              </a:rPr>
              <a:t>Scharf</a:t>
            </a:r>
          </a:p>
          <a:p>
            <a:r>
              <a:rPr lang="en-US" sz="1600" dirty="0">
                <a:latin typeface="Cambria"/>
                <a:cs typeface="Cambria"/>
              </a:rPr>
              <a:t>Kenneth </a:t>
            </a:r>
            <a:r>
              <a:rPr lang="en-US" sz="1600" dirty="0" err="1">
                <a:latin typeface="Cambria"/>
                <a:cs typeface="Cambria"/>
              </a:rPr>
              <a:t>Kendler</a:t>
            </a:r>
            <a:endParaRPr lang="en-US" sz="1600" dirty="0">
              <a:latin typeface="Cambria"/>
              <a:cs typeface="Cambria"/>
            </a:endParaRPr>
          </a:p>
          <a:p>
            <a:r>
              <a:rPr lang="en-GB" sz="1600" dirty="0" smtClean="0">
                <a:latin typeface="Cambria"/>
                <a:cs typeface="Cambria"/>
              </a:rPr>
              <a:t>Stephan </a:t>
            </a:r>
            <a:r>
              <a:rPr lang="en-GB" sz="1600" dirty="0" err="1">
                <a:latin typeface="Cambria"/>
                <a:cs typeface="Cambria"/>
              </a:rPr>
              <a:t>Ripke</a:t>
            </a:r>
            <a:endParaRPr lang="en-GB" sz="1600" dirty="0">
              <a:latin typeface="Cambria"/>
              <a:cs typeface="Cambria"/>
            </a:endParaRPr>
          </a:p>
          <a:p>
            <a:r>
              <a:rPr lang="en-GB" sz="1600" dirty="0" err="1" smtClean="0">
                <a:latin typeface="Cambria"/>
                <a:cs typeface="Cambria"/>
              </a:rPr>
              <a:t>Alkes</a:t>
            </a:r>
            <a:r>
              <a:rPr lang="en-GB" sz="1600" dirty="0" smtClean="0">
                <a:latin typeface="Cambria"/>
                <a:cs typeface="Cambria"/>
              </a:rPr>
              <a:t> Price</a:t>
            </a:r>
          </a:p>
          <a:p>
            <a:r>
              <a:rPr lang="en-GB" sz="1600" dirty="0">
                <a:latin typeface="Cambria"/>
                <a:cs typeface="Cambria"/>
              </a:rPr>
              <a:t>Chris </a:t>
            </a:r>
            <a:r>
              <a:rPr lang="en-GB" sz="1600" dirty="0" err="1" smtClean="0">
                <a:latin typeface="Cambria"/>
                <a:cs typeface="Cambria"/>
              </a:rPr>
              <a:t>Cotsapas</a:t>
            </a:r>
            <a:endParaRPr lang="en-GB" sz="1600" dirty="0" smtClean="0">
              <a:latin typeface="Cambria"/>
              <a:cs typeface="Cambria"/>
            </a:endParaRPr>
          </a:p>
          <a:p>
            <a:r>
              <a:rPr lang="en-GB" sz="1600" dirty="0" err="1" smtClean="0">
                <a:latin typeface="Cambria"/>
                <a:cs typeface="Cambria"/>
              </a:rPr>
              <a:t>Padhraig</a:t>
            </a:r>
            <a:r>
              <a:rPr lang="en-GB" sz="1600" dirty="0" smtClean="0">
                <a:latin typeface="Cambria"/>
                <a:cs typeface="Cambria"/>
              </a:rPr>
              <a:t> </a:t>
            </a:r>
            <a:r>
              <a:rPr lang="en-GB" sz="1600" dirty="0" err="1" smtClean="0">
                <a:latin typeface="Cambria"/>
                <a:cs typeface="Cambria"/>
              </a:rPr>
              <a:t>Gormley</a:t>
            </a:r>
            <a:endParaRPr lang="en-GB" sz="1600" dirty="0" smtClean="0">
              <a:latin typeface="Cambria"/>
              <a:cs typeface="Cambria"/>
            </a:endParaRPr>
          </a:p>
          <a:p>
            <a:r>
              <a:rPr lang="en-GB" sz="1600" dirty="0" err="1" smtClean="0">
                <a:latin typeface="Cambria"/>
                <a:cs typeface="Cambria"/>
              </a:rPr>
              <a:t>Zhi</a:t>
            </a:r>
            <a:r>
              <a:rPr lang="en-GB" sz="1600" dirty="0" smtClean="0">
                <a:latin typeface="Cambria"/>
                <a:cs typeface="Cambria"/>
              </a:rPr>
              <a:t> Wei</a:t>
            </a:r>
          </a:p>
          <a:p>
            <a:r>
              <a:rPr lang="en-GB" sz="1600" dirty="0">
                <a:latin typeface="Cambria"/>
                <a:cs typeface="Cambria"/>
              </a:rPr>
              <a:t>Rainer </a:t>
            </a:r>
            <a:r>
              <a:rPr lang="en-GB" sz="1600" dirty="0" smtClean="0">
                <a:latin typeface="Cambria"/>
                <a:cs typeface="Cambria"/>
              </a:rPr>
              <a:t>Malik</a:t>
            </a:r>
          </a:p>
          <a:p>
            <a:r>
              <a:rPr lang="en-GB" sz="1600" dirty="0" err="1" smtClean="0">
                <a:latin typeface="Cambria"/>
                <a:cs typeface="Cambria"/>
              </a:rPr>
              <a:t>Hailiang</a:t>
            </a:r>
            <a:r>
              <a:rPr lang="en-GB" sz="1600" dirty="0" smtClean="0">
                <a:latin typeface="Cambria"/>
                <a:cs typeface="Cambria"/>
              </a:rPr>
              <a:t> Huang</a:t>
            </a:r>
          </a:p>
          <a:p>
            <a:r>
              <a:rPr lang="en-GB" sz="1600" dirty="0" smtClean="0">
                <a:latin typeface="Cambria"/>
                <a:cs typeface="Cambria"/>
              </a:rPr>
              <a:t>Andrea Byrnes</a:t>
            </a:r>
          </a:p>
          <a:p>
            <a:r>
              <a:rPr lang="en-GB" sz="1600" dirty="0" err="1" smtClean="0">
                <a:latin typeface="Cambria"/>
                <a:cs typeface="Cambria"/>
              </a:rPr>
              <a:t>Dongmei</a:t>
            </a:r>
            <a:r>
              <a:rPr lang="en-GB" sz="1600" dirty="0" smtClean="0">
                <a:latin typeface="Cambria"/>
                <a:cs typeface="Cambria"/>
              </a:rPr>
              <a:t> </a:t>
            </a:r>
            <a:r>
              <a:rPr lang="en-GB" sz="1600" dirty="0">
                <a:latin typeface="Cambria"/>
                <a:cs typeface="Cambria"/>
              </a:rPr>
              <a:t>Yu</a:t>
            </a:r>
            <a:endParaRPr lang="en-US" sz="1600" dirty="0" smtClean="0">
              <a:latin typeface="Cambria"/>
              <a:cs typeface="Cambria"/>
            </a:endParaRPr>
          </a:p>
          <a:p>
            <a:r>
              <a:rPr lang="en-US" sz="1600" dirty="0" smtClean="0">
                <a:latin typeface="Cambria"/>
                <a:cs typeface="Cambria"/>
              </a:rPr>
              <a:t>Laramie </a:t>
            </a:r>
            <a:r>
              <a:rPr lang="en-US" sz="1600" dirty="0">
                <a:latin typeface="Cambria"/>
                <a:cs typeface="Cambria"/>
              </a:rPr>
              <a:t>Duncan</a:t>
            </a:r>
          </a:p>
          <a:p>
            <a:r>
              <a:rPr lang="en-US" sz="1600" dirty="0" smtClean="0">
                <a:latin typeface="Cambria"/>
                <a:cs typeface="Cambria"/>
              </a:rPr>
              <a:t>Kai-How </a:t>
            </a:r>
            <a:r>
              <a:rPr lang="en-US" sz="1600" dirty="0" err="1" smtClean="0">
                <a:latin typeface="Cambria"/>
                <a:cs typeface="Cambria"/>
              </a:rPr>
              <a:t>Farh</a:t>
            </a:r>
            <a:endParaRPr lang="en-US" sz="1600" dirty="0" smtClean="0">
              <a:latin typeface="Cambria"/>
              <a:cs typeface="Cambria"/>
            </a:endParaRPr>
          </a:p>
          <a:p>
            <a:r>
              <a:rPr lang="en-US" sz="1600" dirty="0" err="1" smtClean="0">
                <a:latin typeface="Cambria"/>
                <a:cs typeface="Cambria"/>
              </a:rPr>
              <a:t>Namrata</a:t>
            </a:r>
            <a:r>
              <a:rPr lang="en-US" sz="1600" dirty="0" smtClean="0">
                <a:latin typeface="Cambria"/>
                <a:cs typeface="Cambria"/>
              </a:rPr>
              <a:t> Gupta</a:t>
            </a:r>
          </a:p>
          <a:p>
            <a:r>
              <a:rPr lang="en-US" sz="1600" dirty="0" smtClean="0">
                <a:latin typeface="Cambria"/>
                <a:cs typeface="Cambria"/>
              </a:rPr>
              <a:t>Miriam </a:t>
            </a:r>
            <a:r>
              <a:rPr lang="en-US" sz="1600" dirty="0" err="1" smtClean="0">
                <a:latin typeface="Cambria"/>
                <a:cs typeface="Cambria"/>
              </a:rPr>
              <a:t>Raffeld</a:t>
            </a:r>
            <a:endParaRPr lang="en-US" sz="1600" dirty="0" smtClean="0">
              <a:latin typeface="Cambria"/>
              <a:cs typeface="Cambria"/>
            </a:endParaRPr>
          </a:p>
          <a:p>
            <a:r>
              <a:rPr lang="en-US" sz="1600" dirty="0" smtClean="0">
                <a:latin typeface="Cambria"/>
                <a:cs typeface="Cambria"/>
              </a:rPr>
              <a:t>…and many, many others</a:t>
            </a:r>
          </a:p>
          <a:p>
            <a:r>
              <a:rPr lang="en-US" sz="1600" dirty="0" smtClean="0">
                <a:latin typeface="Cambria"/>
                <a:cs typeface="Cambria"/>
              </a:rPr>
              <a:t>in their respective study groups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71450"/>
            <a:ext cx="7086600" cy="525785"/>
          </a:xfrm>
          <a:prstGeom prst="rect">
            <a:avLst/>
          </a:prstGeom>
        </p:spPr>
        <p:txBody>
          <a:bodyPr lIns="0" tIns="0" rIns="0"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1D63B3"/>
                </a:solidFill>
                <a:latin typeface="Calibri"/>
                <a:ea typeface="+mj-ea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1D63B3"/>
                </a:solidFill>
                <a:latin typeface="Calibri" pitchFamily="-108" charset="0"/>
                <a:ea typeface="Arial" pitchFamily="-111" charset="0"/>
                <a:cs typeface="Arial" pitchFamily="-111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1D63B3"/>
                </a:solidFill>
                <a:latin typeface="Calibri" pitchFamily="-108" charset="0"/>
                <a:ea typeface="Arial" pitchFamily="-111" charset="0"/>
                <a:cs typeface="Arial" pitchFamily="-111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1D63B3"/>
                </a:solidFill>
                <a:latin typeface="Calibri" pitchFamily="-108" charset="0"/>
                <a:ea typeface="Arial" pitchFamily="-111" charset="0"/>
                <a:cs typeface="Arial" pitchFamily="-111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1D63B3"/>
                </a:solidFill>
                <a:latin typeface="Calibri" pitchFamily="-108" charset="0"/>
                <a:ea typeface="Arial" pitchFamily="-111" charset="0"/>
                <a:cs typeface="Arial" pitchFamily="-11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9pPr>
          </a:lstStyle>
          <a:p>
            <a:r>
              <a:rPr lang="en-US" sz="3400" dirty="0" smtClean="0">
                <a:solidFill>
                  <a:srgbClr val="FFFFFF"/>
                </a:solidFill>
                <a:latin typeface="Cambria"/>
                <a:cs typeface="Cambria"/>
              </a:rPr>
              <a:t>Brainstorm Project</a:t>
            </a:r>
            <a:endParaRPr lang="en-US" sz="340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2692" y="19147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Cambria"/>
                <a:cs typeface="Cambria"/>
              </a:rPr>
              <a:t>Verneri</a:t>
            </a:r>
            <a:r>
              <a:rPr lang="en-US" sz="1800" dirty="0" smtClean="0">
                <a:latin typeface="Cambria"/>
                <a:cs typeface="Cambria"/>
              </a:rPr>
              <a:t> </a:t>
            </a:r>
            <a:r>
              <a:rPr lang="en-US" sz="1800" dirty="0" err="1" smtClean="0">
                <a:latin typeface="Cambria"/>
                <a:cs typeface="Cambria"/>
              </a:rPr>
              <a:t>Anttila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1631" y="1910861"/>
            <a:ext cx="147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Aiden </a:t>
            </a:r>
            <a:r>
              <a:rPr lang="en-US" sz="1800" dirty="0" err="1" smtClean="0">
                <a:latin typeface="Cambria"/>
                <a:cs typeface="Cambria"/>
              </a:rPr>
              <a:t>Corvin</a:t>
            </a:r>
            <a:endParaRPr lang="en-US" sz="18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0788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heritability from common variation</a:t>
            </a:r>
            <a:endParaRPr lang="en-US" dirty="0"/>
          </a:p>
        </p:txBody>
      </p:sp>
      <p:pic>
        <p:nvPicPr>
          <p:cNvPr id="5" name="Picture 2" descr="C:\Dropbox\Tutkimus\Public GWAS\130215\temp\new\univariate_barplots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37"/>
          <a:stretch/>
        </p:blipFill>
        <p:spPr bwMode="auto">
          <a:xfrm>
            <a:off x="-9477" y="1213706"/>
            <a:ext cx="6287671" cy="280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2871197" y="1381579"/>
            <a:ext cx="767038" cy="5988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GGE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SCZ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OCD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AUT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TSY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ICH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BPD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MDD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ANO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MSC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MWO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MIG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MWA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EOS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AZD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ADD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EPI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ISS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NFE</a:t>
            </a:r>
          </a:p>
          <a:p>
            <a:pPr>
              <a:spcBef>
                <a:spcPts val="20"/>
              </a:spcBef>
            </a:pPr>
            <a:r>
              <a:rPr lang="en-US" sz="1900" dirty="0" smtClean="0">
                <a:latin typeface="Cambria"/>
                <a:cs typeface="Cambria"/>
              </a:rPr>
              <a:t>PKD</a:t>
            </a:r>
            <a:endParaRPr lang="en-US" sz="1900" dirty="0">
              <a:latin typeface="Cambria"/>
              <a:cs typeface="Cambri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5025" y="1111627"/>
            <a:ext cx="2839239" cy="3970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GGE 	= Generalized Epilepsy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SCZ 	= Schizophrenia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OCD 	= Obsessive Compulsive Disorder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AUT 	= Autism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TSY 	= Tourette’s Syndrome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ICH 	= </a:t>
            </a:r>
            <a:r>
              <a:rPr lang="en-US" sz="1200" dirty="0" err="1" smtClean="0">
                <a:latin typeface="Cambria"/>
                <a:cs typeface="Cambria"/>
              </a:rPr>
              <a:t>Intracerebral</a:t>
            </a:r>
            <a:r>
              <a:rPr lang="en-US" sz="1200" dirty="0" smtClean="0">
                <a:latin typeface="Cambria"/>
                <a:cs typeface="Cambria"/>
              </a:rPr>
              <a:t> Hemorrhage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BPD 	= Bipolar Disorder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MDD 	= Major Depressive Disorder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ANO	= Anorexia Nervosa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MSC 	= Multiple Sclerosis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MWO	= Migraine without Aura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MIG 	= Migraine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MWA	= Migraine with Aura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EOS 	= Early Onset Stroke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AZD 	= Alzheimer’s Disease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ADD 	= Attention Deficit/Hyperactivity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EPI 	= Epilepsy (all)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ISS 	= Ischemic Stroke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NFE 	= Non-acquired focal epilepsy</a:t>
            </a:r>
          </a:p>
          <a:p>
            <a:pPr marL="457200" indent="-457200"/>
            <a:r>
              <a:rPr lang="en-US" sz="1200" dirty="0" smtClean="0">
                <a:latin typeface="Cambria"/>
                <a:cs typeface="Cambria"/>
              </a:rPr>
              <a:t>PKD 	= Parkinson’s Disease</a:t>
            </a:r>
          </a:p>
          <a:p>
            <a:pPr marL="457200" indent="-457200"/>
            <a:endParaRPr lang="en-US" sz="1200" dirty="0">
              <a:latin typeface="Cambria"/>
              <a:cs typeface="Cambr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40134" y="1882218"/>
            <a:ext cx="4830685" cy="16781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It’s all heritable!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973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extension 1</a:t>
            </a:r>
            <a:br>
              <a:rPr lang="en-US" dirty="0" smtClean="0"/>
            </a:br>
            <a:r>
              <a:rPr lang="en-US" dirty="0" smtClean="0"/>
              <a:t>Functional partitioning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74750" y="2808280"/>
            <a:ext cx="6826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1"/>
          <p:cNvSpPr>
            <a:spLocks noChangeShapeType="1"/>
          </p:cNvSpPr>
          <p:nvPr/>
        </p:nvSpPr>
        <p:spPr bwMode="auto">
          <a:xfrm>
            <a:off x="1252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52"/>
          <p:cNvSpPr>
            <a:spLocks noChangeShapeType="1"/>
          </p:cNvSpPr>
          <p:nvPr/>
        </p:nvSpPr>
        <p:spPr bwMode="auto">
          <a:xfrm>
            <a:off x="1600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53"/>
          <p:cNvSpPr>
            <a:spLocks noChangeShapeType="1"/>
          </p:cNvSpPr>
          <p:nvPr/>
        </p:nvSpPr>
        <p:spPr bwMode="auto">
          <a:xfrm>
            <a:off x="1938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4"/>
          <p:cNvSpPr>
            <a:spLocks noChangeShapeType="1"/>
          </p:cNvSpPr>
          <p:nvPr/>
        </p:nvSpPr>
        <p:spPr bwMode="auto">
          <a:xfrm>
            <a:off x="2286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55"/>
          <p:cNvSpPr>
            <a:spLocks noChangeShapeType="1"/>
          </p:cNvSpPr>
          <p:nvPr/>
        </p:nvSpPr>
        <p:spPr bwMode="auto">
          <a:xfrm>
            <a:off x="26241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56"/>
          <p:cNvSpPr>
            <a:spLocks noChangeShapeType="1"/>
          </p:cNvSpPr>
          <p:nvPr/>
        </p:nvSpPr>
        <p:spPr bwMode="auto">
          <a:xfrm>
            <a:off x="2971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57"/>
          <p:cNvSpPr>
            <a:spLocks noChangeShapeType="1"/>
          </p:cNvSpPr>
          <p:nvPr/>
        </p:nvSpPr>
        <p:spPr bwMode="auto">
          <a:xfrm>
            <a:off x="33099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58"/>
          <p:cNvSpPr>
            <a:spLocks noChangeShapeType="1"/>
          </p:cNvSpPr>
          <p:nvPr/>
        </p:nvSpPr>
        <p:spPr bwMode="auto">
          <a:xfrm>
            <a:off x="3657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59"/>
          <p:cNvSpPr>
            <a:spLocks noChangeShapeType="1"/>
          </p:cNvSpPr>
          <p:nvPr/>
        </p:nvSpPr>
        <p:spPr bwMode="auto">
          <a:xfrm>
            <a:off x="3995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60"/>
          <p:cNvSpPr>
            <a:spLocks noChangeShapeType="1"/>
          </p:cNvSpPr>
          <p:nvPr/>
        </p:nvSpPr>
        <p:spPr bwMode="auto">
          <a:xfrm>
            <a:off x="43434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61"/>
          <p:cNvSpPr>
            <a:spLocks noChangeShapeType="1"/>
          </p:cNvSpPr>
          <p:nvPr/>
        </p:nvSpPr>
        <p:spPr bwMode="auto">
          <a:xfrm>
            <a:off x="4681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62"/>
          <p:cNvSpPr>
            <a:spLocks noChangeShapeType="1"/>
          </p:cNvSpPr>
          <p:nvPr/>
        </p:nvSpPr>
        <p:spPr bwMode="auto">
          <a:xfrm>
            <a:off x="5029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63"/>
          <p:cNvSpPr>
            <a:spLocks noChangeShapeType="1"/>
          </p:cNvSpPr>
          <p:nvPr/>
        </p:nvSpPr>
        <p:spPr bwMode="auto">
          <a:xfrm>
            <a:off x="5367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64"/>
          <p:cNvSpPr>
            <a:spLocks noChangeShapeType="1"/>
          </p:cNvSpPr>
          <p:nvPr/>
        </p:nvSpPr>
        <p:spPr bwMode="auto">
          <a:xfrm>
            <a:off x="5715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65"/>
          <p:cNvSpPr>
            <a:spLocks noChangeShapeType="1"/>
          </p:cNvSpPr>
          <p:nvPr/>
        </p:nvSpPr>
        <p:spPr bwMode="auto">
          <a:xfrm>
            <a:off x="60531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66"/>
          <p:cNvSpPr>
            <a:spLocks noChangeShapeType="1"/>
          </p:cNvSpPr>
          <p:nvPr/>
        </p:nvSpPr>
        <p:spPr bwMode="auto">
          <a:xfrm>
            <a:off x="6400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82"/>
          <p:cNvSpPr>
            <a:spLocks noChangeShapeType="1"/>
          </p:cNvSpPr>
          <p:nvPr/>
        </p:nvSpPr>
        <p:spPr bwMode="auto">
          <a:xfrm>
            <a:off x="6705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83"/>
          <p:cNvSpPr>
            <a:spLocks noChangeShapeType="1"/>
          </p:cNvSpPr>
          <p:nvPr/>
        </p:nvSpPr>
        <p:spPr bwMode="auto">
          <a:xfrm>
            <a:off x="7043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84"/>
          <p:cNvSpPr>
            <a:spLocks noChangeShapeType="1"/>
          </p:cNvSpPr>
          <p:nvPr/>
        </p:nvSpPr>
        <p:spPr bwMode="auto">
          <a:xfrm>
            <a:off x="73914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85"/>
          <p:cNvSpPr>
            <a:spLocks noChangeShapeType="1"/>
          </p:cNvSpPr>
          <p:nvPr/>
        </p:nvSpPr>
        <p:spPr bwMode="auto">
          <a:xfrm>
            <a:off x="7729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74750" y="2655880"/>
            <a:ext cx="2979590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510427" y="2655879"/>
            <a:ext cx="1376867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29607" y="2652120"/>
            <a:ext cx="1675509" cy="232359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06000" y="1450507"/>
            <a:ext cx="119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LD blocks</a:t>
            </a:r>
            <a:endParaRPr lang="en-US" sz="1800" dirty="0"/>
          </a:p>
        </p:txBody>
      </p:sp>
      <p:sp>
        <p:nvSpPr>
          <p:cNvPr id="33" name="TextBox 32"/>
          <p:cNvSpPr txBox="1"/>
          <p:nvPr/>
        </p:nvSpPr>
        <p:spPr>
          <a:xfrm>
            <a:off x="389214" y="1143192"/>
            <a:ext cx="232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Lonely SNPs [no LD]</a:t>
            </a:r>
            <a:endParaRPr lang="en-US" sz="1800" dirty="0"/>
          </a:p>
        </p:txBody>
      </p:sp>
      <p:sp>
        <p:nvSpPr>
          <p:cNvPr id="39" name="Line 60"/>
          <p:cNvSpPr>
            <a:spLocks noChangeShapeType="1"/>
          </p:cNvSpPr>
          <p:nvPr/>
        </p:nvSpPr>
        <p:spPr bwMode="auto">
          <a:xfrm>
            <a:off x="4344151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65"/>
          <p:cNvSpPr>
            <a:spLocks noChangeShapeType="1"/>
          </p:cNvSpPr>
          <p:nvPr/>
        </p:nvSpPr>
        <p:spPr bwMode="auto">
          <a:xfrm>
            <a:off x="6053889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60"/>
          <p:cNvSpPr>
            <a:spLocks noChangeShapeType="1"/>
          </p:cNvSpPr>
          <p:nvPr/>
        </p:nvSpPr>
        <p:spPr bwMode="auto">
          <a:xfrm>
            <a:off x="259839" y="119800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3861" y="1547864"/>
            <a:ext cx="265786" cy="233755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2436" y="1775602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*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9646" y="1772143"/>
            <a:ext cx="177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Causal variants</a:t>
            </a:r>
            <a:endParaRPr lang="en-US" sz="1800" dirty="0"/>
          </a:p>
        </p:txBody>
      </p:sp>
      <p:sp>
        <p:nvSpPr>
          <p:cNvPr id="42" name="Line 60"/>
          <p:cNvSpPr>
            <a:spLocks noChangeShapeType="1"/>
          </p:cNvSpPr>
          <p:nvPr/>
        </p:nvSpPr>
        <p:spPr bwMode="auto">
          <a:xfrm>
            <a:off x="4984239" y="1187841"/>
            <a:ext cx="0" cy="2286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60"/>
          <p:cNvSpPr>
            <a:spLocks noChangeShapeType="1"/>
          </p:cNvSpPr>
          <p:nvPr/>
        </p:nvSpPr>
        <p:spPr bwMode="auto">
          <a:xfrm>
            <a:off x="4984239" y="1512961"/>
            <a:ext cx="0" cy="228600"/>
          </a:xfrm>
          <a:prstGeom prst="line">
            <a:avLst/>
          </a:prstGeom>
          <a:noFill/>
          <a:ln w="57150">
            <a:solidFill>
              <a:schemeClr val="accent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266014" y="1122872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DHS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5266014" y="1458152"/>
            <a:ext cx="91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Coding</a:t>
            </a:r>
            <a:endParaRPr lang="en-US" sz="1800" dirty="0"/>
          </a:p>
        </p:txBody>
      </p:sp>
      <p:sp>
        <p:nvSpPr>
          <p:cNvPr id="52" name="TextBox 51"/>
          <p:cNvSpPr txBox="1"/>
          <p:nvPr/>
        </p:nvSpPr>
        <p:spPr>
          <a:xfrm>
            <a:off x="0" y="3248827"/>
            <a:ext cx="805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LD Score		9	         1             4          1             5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160604"/>
              </p:ext>
            </p:extLst>
          </p:nvPr>
        </p:nvGraphicFramePr>
        <p:xfrm>
          <a:off x="990600" y="4546600"/>
          <a:ext cx="68580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Document" r:id="rId3" imgW="6858000" imgH="584200" progId="Word.Document.12">
                  <p:embed/>
                </p:oleObj>
              </mc:Choice>
              <mc:Fallback>
                <p:oleObj name="Document" r:id="rId3" imgW="68580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4546600"/>
                        <a:ext cx="68580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4681835"/>
            <a:ext cx="286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/>
                <a:cs typeface="Arial"/>
              </a:rPr>
              <a:t>Finucane</a:t>
            </a:r>
            <a:r>
              <a:rPr lang="en-US" sz="1600" dirty="0" smtClean="0">
                <a:latin typeface="Arial"/>
                <a:cs typeface="Arial"/>
              </a:rPr>
              <a:t> et al. 2015 Nat Gen</a:t>
            </a:r>
          </a:p>
        </p:txBody>
      </p:sp>
    </p:spTree>
    <p:extLst>
      <p:ext uri="{BB962C8B-B14F-4D97-AF65-F5344CB8AC3E}">
        <p14:creationId xmlns:p14="http://schemas.microsoft.com/office/powerpoint/2010/main" val="342717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6" grpId="0" animBg="1"/>
      <p:bldP spid="48" grpId="0"/>
      <p:bldP spid="50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extension 1</a:t>
            </a:r>
            <a:br>
              <a:rPr lang="en-US" dirty="0" smtClean="0"/>
            </a:br>
            <a:r>
              <a:rPr lang="en-US" dirty="0" smtClean="0"/>
              <a:t>Functional partitioning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74750" y="2808280"/>
            <a:ext cx="6826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1"/>
          <p:cNvSpPr>
            <a:spLocks noChangeShapeType="1"/>
          </p:cNvSpPr>
          <p:nvPr/>
        </p:nvSpPr>
        <p:spPr bwMode="auto">
          <a:xfrm>
            <a:off x="1252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52"/>
          <p:cNvSpPr>
            <a:spLocks noChangeShapeType="1"/>
          </p:cNvSpPr>
          <p:nvPr/>
        </p:nvSpPr>
        <p:spPr bwMode="auto">
          <a:xfrm>
            <a:off x="1600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53"/>
          <p:cNvSpPr>
            <a:spLocks noChangeShapeType="1"/>
          </p:cNvSpPr>
          <p:nvPr/>
        </p:nvSpPr>
        <p:spPr bwMode="auto">
          <a:xfrm>
            <a:off x="1938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4"/>
          <p:cNvSpPr>
            <a:spLocks noChangeShapeType="1"/>
          </p:cNvSpPr>
          <p:nvPr/>
        </p:nvSpPr>
        <p:spPr bwMode="auto">
          <a:xfrm>
            <a:off x="2286000" y="2655880"/>
            <a:ext cx="0" cy="2286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55"/>
          <p:cNvSpPr>
            <a:spLocks noChangeShapeType="1"/>
          </p:cNvSpPr>
          <p:nvPr/>
        </p:nvSpPr>
        <p:spPr bwMode="auto">
          <a:xfrm>
            <a:off x="2624138" y="2655880"/>
            <a:ext cx="0" cy="2286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56"/>
          <p:cNvSpPr>
            <a:spLocks noChangeShapeType="1"/>
          </p:cNvSpPr>
          <p:nvPr/>
        </p:nvSpPr>
        <p:spPr bwMode="auto">
          <a:xfrm>
            <a:off x="2971800" y="2655880"/>
            <a:ext cx="0" cy="2286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57"/>
          <p:cNvSpPr>
            <a:spLocks noChangeShapeType="1"/>
          </p:cNvSpPr>
          <p:nvPr/>
        </p:nvSpPr>
        <p:spPr bwMode="auto">
          <a:xfrm>
            <a:off x="3309938" y="2655880"/>
            <a:ext cx="0" cy="2286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58"/>
          <p:cNvSpPr>
            <a:spLocks noChangeShapeType="1"/>
          </p:cNvSpPr>
          <p:nvPr/>
        </p:nvSpPr>
        <p:spPr bwMode="auto">
          <a:xfrm>
            <a:off x="3657600" y="2655880"/>
            <a:ext cx="0" cy="2286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59"/>
          <p:cNvSpPr>
            <a:spLocks noChangeShapeType="1"/>
          </p:cNvSpPr>
          <p:nvPr/>
        </p:nvSpPr>
        <p:spPr bwMode="auto">
          <a:xfrm>
            <a:off x="3995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60"/>
          <p:cNvSpPr>
            <a:spLocks noChangeShapeType="1"/>
          </p:cNvSpPr>
          <p:nvPr/>
        </p:nvSpPr>
        <p:spPr bwMode="auto">
          <a:xfrm>
            <a:off x="43434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61"/>
          <p:cNvSpPr>
            <a:spLocks noChangeShapeType="1"/>
          </p:cNvSpPr>
          <p:nvPr/>
        </p:nvSpPr>
        <p:spPr bwMode="auto">
          <a:xfrm>
            <a:off x="4681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62"/>
          <p:cNvSpPr>
            <a:spLocks noChangeShapeType="1"/>
          </p:cNvSpPr>
          <p:nvPr/>
        </p:nvSpPr>
        <p:spPr bwMode="auto">
          <a:xfrm>
            <a:off x="5029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63"/>
          <p:cNvSpPr>
            <a:spLocks noChangeShapeType="1"/>
          </p:cNvSpPr>
          <p:nvPr/>
        </p:nvSpPr>
        <p:spPr bwMode="auto">
          <a:xfrm>
            <a:off x="5367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64"/>
          <p:cNvSpPr>
            <a:spLocks noChangeShapeType="1"/>
          </p:cNvSpPr>
          <p:nvPr/>
        </p:nvSpPr>
        <p:spPr bwMode="auto">
          <a:xfrm>
            <a:off x="5715000" y="2655880"/>
            <a:ext cx="0" cy="228600"/>
          </a:xfrm>
          <a:prstGeom prst="line">
            <a:avLst/>
          </a:prstGeom>
          <a:noFill/>
          <a:ln w="57150">
            <a:solidFill>
              <a:schemeClr val="accent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65"/>
          <p:cNvSpPr>
            <a:spLocks noChangeShapeType="1"/>
          </p:cNvSpPr>
          <p:nvPr/>
        </p:nvSpPr>
        <p:spPr bwMode="auto">
          <a:xfrm>
            <a:off x="6053138" y="2655880"/>
            <a:ext cx="0" cy="228600"/>
          </a:xfrm>
          <a:prstGeom prst="line">
            <a:avLst/>
          </a:prstGeom>
          <a:noFill/>
          <a:ln w="57150">
            <a:solidFill>
              <a:schemeClr val="accent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66"/>
          <p:cNvSpPr>
            <a:spLocks noChangeShapeType="1"/>
          </p:cNvSpPr>
          <p:nvPr/>
        </p:nvSpPr>
        <p:spPr bwMode="auto">
          <a:xfrm>
            <a:off x="6400800" y="2655880"/>
            <a:ext cx="0" cy="228600"/>
          </a:xfrm>
          <a:prstGeom prst="line">
            <a:avLst/>
          </a:prstGeom>
          <a:noFill/>
          <a:ln w="57150">
            <a:solidFill>
              <a:schemeClr val="accent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82"/>
          <p:cNvSpPr>
            <a:spLocks noChangeShapeType="1"/>
          </p:cNvSpPr>
          <p:nvPr/>
        </p:nvSpPr>
        <p:spPr bwMode="auto">
          <a:xfrm>
            <a:off x="6705600" y="2655880"/>
            <a:ext cx="0" cy="228600"/>
          </a:xfrm>
          <a:prstGeom prst="line">
            <a:avLst/>
          </a:prstGeom>
          <a:noFill/>
          <a:ln w="57150">
            <a:solidFill>
              <a:schemeClr val="accent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83"/>
          <p:cNvSpPr>
            <a:spLocks noChangeShapeType="1"/>
          </p:cNvSpPr>
          <p:nvPr/>
        </p:nvSpPr>
        <p:spPr bwMode="auto">
          <a:xfrm>
            <a:off x="7043738" y="2655880"/>
            <a:ext cx="0" cy="228600"/>
          </a:xfrm>
          <a:prstGeom prst="line">
            <a:avLst/>
          </a:prstGeom>
          <a:noFill/>
          <a:ln w="57150">
            <a:solidFill>
              <a:schemeClr val="accent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84"/>
          <p:cNvSpPr>
            <a:spLocks noChangeShapeType="1"/>
          </p:cNvSpPr>
          <p:nvPr/>
        </p:nvSpPr>
        <p:spPr bwMode="auto">
          <a:xfrm>
            <a:off x="73914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85"/>
          <p:cNvSpPr>
            <a:spLocks noChangeShapeType="1"/>
          </p:cNvSpPr>
          <p:nvPr/>
        </p:nvSpPr>
        <p:spPr bwMode="auto">
          <a:xfrm>
            <a:off x="7729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74750" y="2655880"/>
            <a:ext cx="2979590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510427" y="2655879"/>
            <a:ext cx="1376867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29607" y="2652120"/>
            <a:ext cx="1675509" cy="232359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06000" y="1450507"/>
            <a:ext cx="119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LD blocks</a:t>
            </a:r>
            <a:endParaRPr lang="en-US" sz="1800" dirty="0"/>
          </a:p>
        </p:txBody>
      </p:sp>
      <p:sp>
        <p:nvSpPr>
          <p:cNvPr id="33" name="TextBox 32"/>
          <p:cNvSpPr txBox="1"/>
          <p:nvPr/>
        </p:nvSpPr>
        <p:spPr>
          <a:xfrm>
            <a:off x="389214" y="1143192"/>
            <a:ext cx="232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Lonely SNPs [no LD]</a:t>
            </a:r>
            <a:endParaRPr lang="en-US" sz="1800" dirty="0"/>
          </a:p>
        </p:txBody>
      </p:sp>
      <p:sp>
        <p:nvSpPr>
          <p:cNvPr id="39" name="Line 60"/>
          <p:cNvSpPr>
            <a:spLocks noChangeShapeType="1"/>
          </p:cNvSpPr>
          <p:nvPr/>
        </p:nvSpPr>
        <p:spPr bwMode="auto">
          <a:xfrm>
            <a:off x="4344151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65"/>
          <p:cNvSpPr>
            <a:spLocks noChangeShapeType="1"/>
          </p:cNvSpPr>
          <p:nvPr/>
        </p:nvSpPr>
        <p:spPr bwMode="auto">
          <a:xfrm>
            <a:off x="6053889" y="2656651"/>
            <a:ext cx="0" cy="228600"/>
          </a:xfrm>
          <a:prstGeom prst="line">
            <a:avLst/>
          </a:prstGeom>
          <a:noFill/>
          <a:ln w="57150">
            <a:solidFill>
              <a:schemeClr val="accent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60"/>
          <p:cNvSpPr>
            <a:spLocks noChangeShapeType="1"/>
          </p:cNvSpPr>
          <p:nvPr/>
        </p:nvSpPr>
        <p:spPr bwMode="auto">
          <a:xfrm>
            <a:off x="259839" y="119800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3861" y="1547864"/>
            <a:ext cx="265786" cy="233755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2436" y="1775602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*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9646" y="1772143"/>
            <a:ext cx="177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Causal variants</a:t>
            </a:r>
            <a:endParaRPr lang="en-US" sz="1800" dirty="0"/>
          </a:p>
        </p:txBody>
      </p:sp>
      <p:sp>
        <p:nvSpPr>
          <p:cNvPr id="42" name="Line 60"/>
          <p:cNvSpPr>
            <a:spLocks noChangeShapeType="1"/>
          </p:cNvSpPr>
          <p:nvPr/>
        </p:nvSpPr>
        <p:spPr bwMode="auto">
          <a:xfrm>
            <a:off x="4984239" y="1187841"/>
            <a:ext cx="0" cy="2286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60"/>
          <p:cNvSpPr>
            <a:spLocks noChangeShapeType="1"/>
          </p:cNvSpPr>
          <p:nvPr/>
        </p:nvSpPr>
        <p:spPr bwMode="auto">
          <a:xfrm>
            <a:off x="4984239" y="1512961"/>
            <a:ext cx="0" cy="228600"/>
          </a:xfrm>
          <a:prstGeom prst="line">
            <a:avLst/>
          </a:prstGeom>
          <a:noFill/>
          <a:ln w="57150">
            <a:solidFill>
              <a:schemeClr val="accent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266014" y="1122872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DHS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5266014" y="1458152"/>
            <a:ext cx="91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Coding</a:t>
            </a:r>
            <a:endParaRPr lang="en-US" sz="18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088982"/>
              </p:ext>
            </p:extLst>
          </p:nvPr>
        </p:nvGraphicFramePr>
        <p:xfrm>
          <a:off x="990600" y="4546600"/>
          <a:ext cx="68580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Document" r:id="rId3" imgW="6858000" imgH="584200" progId="Word.Document.12">
                  <p:embed/>
                </p:oleObj>
              </mc:Choice>
              <mc:Fallback>
                <p:oleObj name="Document" r:id="rId3" imgW="68580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4546600"/>
                        <a:ext cx="68580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0" y="3248827"/>
            <a:ext cx="8056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LD Score		9	         1             4          1             5</a:t>
            </a:r>
          </a:p>
          <a:p>
            <a:r>
              <a:rPr lang="en-US" sz="1800" dirty="0" smtClean="0"/>
              <a:t>DHS Score		5	</a:t>
            </a:r>
            <a:r>
              <a:rPr lang="en-US" sz="1800" dirty="0"/>
              <a:t> </a:t>
            </a:r>
            <a:r>
              <a:rPr lang="en-US" sz="1800" dirty="0" smtClean="0"/>
              <a:t>        </a:t>
            </a:r>
            <a:r>
              <a:rPr lang="en-US" sz="1800" dirty="0"/>
              <a:t>0</a:t>
            </a:r>
            <a:r>
              <a:rPr lang="en-US" sz="1800" dirty="0" smtClean="0"/>
              <a:t>             0          0             0</a:t>
            </a:r>
          </a:p>
          <a:p>
            <a:r>
              <a:rPr lang="en-US" sz="1800" dirty="0" smtClean="0"/>
              <a:t>Coding Score</a:t>
            </a:r>
            <a:r>
              <a:rPr lang="en-US" sz="1800" dirty="0"/>
              <a:t>		</a:t>
            </a:r>
            <a:r>
              <a:rPr lang="en-US" sz="1800" dirty="0" smtClean="0"/>
              <a:t>0</a:t>
            </a:r>
            <a:r>
              <a:rPr lang="en-US" sz="1800" dirty="0"/>
              <a:t>	        </a:t>
            </a:r>
            <a:r>
              <a:rPr lang="en-US" sz="1800" dirty="0" smtClean="0"/>
              <a:t> 0             1          </a:t>
            </a:r>
            <a:r>
              <a:rPr lang="en-US" sz="1800" dirty="0"/>
              <a:t>1             </a:t>
            </a:r>
            <a:r>
              <a:rPr lang="en-US" sz="1800" dirty="0" smtClean="0"/>
              <a:t>3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4681835"/>
            <a:ext cx="286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/>
                <a:cs typeface="Arial"/>
              </a:rPr>
              <a:t>Finucane</a:t>
            </a:r>
            <a:r>
              <a:rPr lang="en-US" sz="1600" dirty="0" smtClean="0">
                <a:latin typeface="Arial"/>
                <a:cs typeface="Arial"/>
              </a:rPr>
              <a:t> et al. 2015 Nat Gen</a:t>
            </a:r>
          </a:p>
        </p:txBody>
      </p:sp>
    </p:spTree>
    <p:extLst>
      <p:ext uri="{BB962C8B-B14F-4D97-AF65-F5344CB8AC3E}">
        <p14:creationId xmlns:p14="http://schemas.microsoft.com/office/powerpoint/2010/main" val="233326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Children resemble parents</a:t>
            </a:r>
          </a:p>
          <a:p>
            <a:r>
              <a:rPr lang="en-US" dirty="0" smtClean="0"/>
              <a:t>Origin of term “regression”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Galton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96" b="196"/>
          <a:stretch/>
        </p:blipFill>
        <p:spPr>
          <a:xfrm>
            <a:off x="457200" y="1262317"/>
            <a:ext cx="4038600" cy="339447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505" y="0"/>
            <a:ext cx="828476" cy="11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9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pic>
        <p:nvPicPr>
          <p:cNvPr id="5" name="Picture 4" descr="ASHG_Finucane_102114_functh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5"/>
          <a:stretch/>
        </p:blipFill>
        <p:spPr>
          <a:xfrm>
            <a:off x="0" y="1162394"/>
            <a:ext cx="6409652" cy="39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 for GWAS</a:t>
            </a:r>
            <a:br>
              <a:rPr lang="en-US" dirty="0" smtClean="0"/>
            </a:br>
            <a:r>
              <a:rPr lang="en-US" dirty="0" smtClean="0"/>
              <a:t>Selected for a Z&gt;7 for h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919743"/>
              </p:ext>
            </p:extLst>
          </p:nvPr>
        </p:nvGraphicFramePr>
        <p:xfrm>
          <a:off x="91440" y="1239520"/>
          <a:ext cx="9110335" cy="3838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222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4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808">
                <a:tc>
                  <a:txBody>
                    <a:bodyPr/>
                    <a:lstStyle/>
                    <a:p>
                      <a:r>
                        <a:rPr lang="en-US" dirty="0" smtClean="0"/>
                        <a:t>Phenotype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808">
                <a:tc>
                  <a:txBody>
                    <a:bodyPr/>
                    <a:lstStyle/>
                    <a:p>
                      <a:r>
                        <a:rPr lang="en-US" b="0" dirty="0" smtClean="0"/>
                        <a:t>Height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Lango</a:t>
                      </a:r>
                      <a:r>
                        <a:rPr lang="en-US" b="0" dirty="0" smtClean="0"/>
                        <a:t> Allen, 2010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Schizophrenia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PGC,</a:t>
                      </a:r>
                      <a:r>
                        <a:rPr lang="en-US" b="0" baseline="0" dirty="0" smtClean="0"/>
                        <a:t> 2014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808">
                <a:tc>
                  <a:txBody>
                    <a:bodyPr/>
                    <a:lstStyle/>
                    <a:p>
                      <a:r>
                        <a:rPr lang="en-US" b="0" dirty="0" smtClean="0"/>
                        <a:t>BMI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Speliotes</a:t>
                      </a:r>
                      <a:r>
                        <a:rPr lang="en-US" b="0" dirty="0" smtClean="0"/>
                        <a:t>, 2010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Bipolar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Sklar</a:t>
                      </a:r>
                      <a:r>
                        <a:rPr lang="en-US" b="0" dirty="0" smtClean="0"/>
                        <a:t>,</a:t>
                      </a:r>
                      <a:r>
                        <a:rPr lang="en-US" b="0" baseline="0" dirty="0" smtClean="0"/>
                        <a:t> 2011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808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Age</a:t>
                      </a:r>
                      <a:r>
                        <a:rPr lang="en-US" b="0" baseline="0" dirty="0" smtClean="0"/>
                        <a:t> of menarche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Perry, 2014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Anorexia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Boraska</a:t>
                      </a:r>
                      <a:r>
                        <a:rPr lang="en-US" b="0" dirty="0" smtClean="0"/>
                        <a:t>, 2014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808">
                <a:tc>
                  <a:txBody>
                    <a:bodyPr/>
                    <a:lstStyle/>
                    <a:p>
                      <a:r>
                        <a:rPr lang="en-US" b="0" dirty="0" smtClean="0"/>
                        <a:t>LDL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Teslovich</a:t>
                      </a:r>
                      <a:r>
                        <a:rPr lang="en-US" b="0" dirty="0" smtClean="0"/>
                        <a:t>, 2010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Education years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Rietveld</a:t>
                      </a:r>
                      <a:r>
                        <a:rPr lang="en-US" b="0" dirty="0" smtClean="0"/>
                        <a:t>, 2013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808">
                <a:tc>
                  <a:txBody>
                    <a:bodyPr/>
                    <a:lstStyle/>
                    <a:p>
                      <a:r>
                        <a:rPr lang="en-US" b="0" dirty="0" smtClean="0"/>
                        <a:t>HDL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 smtClean="0"/>
                        <a:t>Teslovich</a:t>
                      </a:r>
                      <a:r>
                        <a:rPr lang="en-US" b="0" dirty="0" smtClean="0"/>
                        <a:t>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Ever smoked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TAG, 2010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808">
                <a:tc>
                  <a:txBody>
                    <a:bodyPr/>
                    <a:lstStyle/>
                    <a:p>
                      <a:r>
                        <a:rPr lang="en-US" b="0" dirty="0" smtClean="0"/>
                        <a:t>Triglycerides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 smtClean="0"/>
                        <a:t>Teslovich</a:t>
                      </a:r>
                      <a:r>
                        <a:rPr lang="en-US" b="0" dirty="0" smtClean="0"/>
                        <a:t>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Rheumatoid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Arth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Okada, 2014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808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CAD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Schunkert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2011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Crohn’s</a:t>
                      </a:r>
                      <a:r>
                        <a:rPr lang="en-US" b="0" dirty="0" smtClean="0"/>
                        <a:t> Disease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Jostins</a:t>
                      </a:r>
                      <a:r>
                        <a:rPr lang="en-US" b="0" dirty="0" smtClean="0"/>
                        <a:t>, 2012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808">
                <a:tc>
                  <a:txBody>
                    <a:bodyPr/>
                    <a:lstStyle/>
                    <a:p>
                      <a:r>
                        <a:rPr lang="en-US" b="0" dirty="0" smtClean="0"/>
                        <a:t>T2D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Morris, 2012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Ulcerative Colitis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 smtClean="0"/>
                        <a:t>Jostins</a:t>
                      </a:r>
                      <a:r>
                        <a:rPr lang="en-US" b="0" dirty="0" smtClean="0"/>
                        <a:t>, 2012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808">
                <a:tc>
                  <a:txBody>
                    <a:bodyPr/>
                    <a:lstStyle/>
                    <a:p>
                      <a:r>
                        <a:rPr lang="en-US" b="0" dirty="0" smtClean="0"/>
                        <a:t>Fasting Glucose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Manning, 2012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3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enrichments per class</a:t>
            </a:r>
            <a:br>
              <a:rPr lang="en-US" dirty="0" smtClean="0"/>
            </a:br>
            <a:r>
              <a:rPr lang="en-US" dirty="0" smtClean="0"/>
              <a:t>Collapsed results across 17 traits</a:t>
            </a:r>
            <a:endParaRPr lang="en-US" dirty="0"/>
          </a:p>
        </p:txBody>
      </p:sp>
      <p:pic>
        <p:nvPicPr>
          <p:cNvPr id="3" name="Content Placeholder 2" descr="NG_Finucane_2015_functh2ss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" t="47005" b="12119"/>
          <a:stretch/>
        </p:blipFill>
        <p:spPr>
          <a:xfrm>
            <a:off x="94436" y="1173711"/>
            <a:ext cx="6758308" cy="3872257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924308"/>
              </p:ext>
            </p:extLst>
          </p:nvPr>
        </p:nvGraphicFramePr>
        <p:xfrm>
          <a:off x="3049414" y="1333829"/>
          <a:ext cx="5950668" cy="152399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65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0393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Category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% SNPs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% h</a:t>
                      </a:r>
                      <a:r>
                        <a:rPr lang="en-US" sz="1400" b="0" baseline="300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b="0" baseline="30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Enrichment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393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Conserved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2.6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34.7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13.4x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393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Coding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1.5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7.0x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393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H3K4me3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13.3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34.4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2.6x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393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H3K4me3</a:t>
                      </a:r>
                      <a:r>
                        <a:rPr lang="en-US" sz="1400" b="0" baseline="0" dirty="0" smtClean="0">
                          <a:latin typeface="Arial"/>
                          <a:cs typeface="Arial"/>
                        </a:rPr>
                        <a:t> (peaks)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4.2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15.8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3.8x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14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Slope estimates heritability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Score regression </a:t>
            </a:r>
            <a:br>
              <a:rPr lang="en-US" dirty="0" smtClean="0"/>
            </a:br>
            <a:r>
              <a:rPr lang="en-US" dirty="0" smtClean="0"/>
              <a:t>Genetic correlation</a:t>
            </a:r>
            <a:endParaRPr lang="en-US" dirty="0"/>
          </a:p>
        </p:txBody>
      </p:sp>
      <p:pic>
        <p:nvPicPr>
          <p:cNvPr id="11" name="Content Placeholder 10" descr="update_gen_cor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88" r="-9488"/>
          <a:stretch>
            <a:fillRect/>
          </a:stretch>
        </p:blipFill>
        <p:spPr>
          <a:xfrm>
            <a:off x="457200" y="1262317"/>
            <a:ext cx="4569240" cy="3840479"/>
          </a:xfrm>
        </p:spPr>
      </p:pic>
      <p:sp>
        <p:nvSpPr>
          <p:cNvPr id="15" name="TextBox 14"/>
          <p:cNvSpPr txBox="1"/>
          <p:nvPr/>
        </p:nvSpPr>
        <p:spPr>
          <a:xfrm>
            <a:off x="8098521" y="1203545"/>
            <a:ext cx="107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Trait 1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8027953" y="1279360"/>
            <a:ext cx="0" cy="303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2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can a second trait and obtain two heritability estimates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Score regression </a:t>
            </a:r>
            <a:br>
              <a:rPr lang="en-US" dirty="0"/>
            </a:br>
            <a:r>
              <a:rPr lang="en-US" dirty="0"/>
              <a:t>Genetic correlation</a:t>
            </a:r>
          </a:p>
        </p:txBody>
      </p:sp>
      <p:pic>
        <p:nvPicPr>
          <p:cNvPr id="8" name="Content Placeholder 7" descr="update_gen_cor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88" r="-9488"/>
          <a:stretch>
            <a:fillRect/>
          </a:stretch>
        </p:blipFill>
        <p:spPr>
          <a:xfrm>
            <a:off x="457200" y="1262317"/>
            <a:ext cx="4569240" cy="3840479"/>
          </a:xfrm>
        </p:spPr>
      </p:pic>
      <p:sp>
        <p:nvSpPr>
          <p:cNvPr id="14" name="TextBox 13"/>
          <p:cNvSpPr txBox="1"/>
          <p:nvPr/>
        </p:nvSpPr>
        <p:spPr>
          <a:xfrm>
            <a:off x="8098521" y="1203545"/>
            <a:ext cx="107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Trait 1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027953" y="1279360"/>
            <a:ext cx="0" cy="303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98521" y="1564434"/>
            <a:ext cx="107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Trait 2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027953" y="1640249"/>
            <a:ext cx="0" cy="303255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23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Z*Z = χ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/>
              <a:t>So we can estimate genetic covariance from the product of the Z-scores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Score regression </a:t>
            </a:r>
            <a:br>
              <a:rPr lang="en-US" dirty="0"/>
            </a:br>
            <a:r>
              <a:rPr lang="en-US" dirty="0"/>
              <a:t>Genetic correlation</a:t>
            </a:r>
          </a:p>
        </p:txBody>
      </p:sp>
      <p:pic>
        <p:nvPicPr>
          <p:cNvPr id="8" name="Content Placeholder 7" descr="update_gen_cor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88" r="-9488"/>
          <a:stretch>
            <a:fillRect/>
          </a:stretch>
        </p:blipFill>
        <p:spPr>
          <a:xfrm>
            <a:off x="457200" y="1262317"/>
            <a:ext cx="4569240" cy="3840479"/>
          </a:xfrm>
        </p:spPr>
      </p:pic>
      <p:sp>
        <p:nvSpPr>
          <p:cNvPr id="10" name="TextBox 9"/>
          <p:cNvSpPr txBox="1"/>
          <p:nvPr/>
        </p:nvSpPr>
        <p:spPr>
          <a:xfrm>
            <a:off x="8098521" y="1203545"/>
            <a:ext cx="107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Trait 1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027953" y="1279360"/>
            <a:ext cx="0" cy="303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98521" y="1564434"/>
            <a:ext cx="107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Trait 2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027953" y="1640249"/>
            <a:ext cx="0" cy="303255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37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Z*Z = χ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r>
              <a:rPr lang="en-US" dirty="0" smtClean="0"/>
              <a:t>So we can estimate genetic covariance from the product of the Z-scores for the two traits</a:t>
            </a:r>
          </a:p>
          <a:p>
            <a:pPr marL="0" indent="0">
              <a:buNone/>
            </a:pPr>
            <a:r>
              <a:rPr lang="en-US" dirty="0" smtClean="0"/>
              <a:t>R</a:t>
            </a:r>
            <a:r>
              <a:rPr lang="en-US" baseline="-25000" dirty="0" smtClean="0"/>
              <a:t>G </a:t>
            </a:r>
            <a:r>
              <a:rPr lang="en-US" dirty="0" smtClean="0"/>
              <a:t>= 0.5</a:t>
            </a:r>
            <a:endParaRPr lang="en-US" baseline="-25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Score regression </a:t>
            </a:r>
            <a:br>
              <a:rPr lang="en-US" dirty="0"/>
            </a:br>
            <a:r>
              <a:rPr lang="en-US" dirty="0"/>
              <a:t>Genetic correlation</a:t>
            </a:r>
          </a:p>
        </p:txBody>
      </p:sp>
      <p:pic>
        <p:nvPicPr>
          <p:cNvPr id="9" name="Content Placeholder 8" descr="update_gen_cor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88" r="-9488"/>
          <a:stretch>
            <a:fillRect/>
          </a:stretch>
        </p:blipFill>
        <p:spPr>
          <a:xfrm>
            <a:off x="457200" y="1262317"/>
            <a:ext cx="4569240" cy="3840479"/>
          </a:xfrm>
        </p:spPr>
      </p:pic>
      <p:sp>
        <p:nvSpPr>
          <p:cNvPr id="10" name="TextBox 9"/>
          <p:cNvSpPr txBox="1"/>
          <p:nvPr/>
        </p:nvSpPr>
        <p:spPr>
          <a:xfrm>
            <a:off x="8098521" y="1203545"/>
            <a:ext cx="107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Trait 1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027953" y="1279360"/>
            <a:ext cx="0" cy="303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98521" y="1564434"/>
            <a:ext cx="107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Trait 2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027953" y="1640249"/>
            <a:ext cx="0" cy="303255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98521" y="1934799"/>
            <a:ext cx="501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R</a:t>
            </a:r>
            <a:r>
              <a:rPr lang="en-US" baseline="-25000" dirty="0" smtClean="0">
                <a:latin typeface="Cambria"/>
                <a:cs typeface="Cambria"/>
              </a:rPr>
              <a:t>G</a:t>
            </a:r>
            <a:endParaRPr lang="en-US" baseline="-25000" dirty="0">
              <a:latin typeface="Cambria"/>
              <a:cs typeface="Cambria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027953" y="2010614"/>
            <a:ext cx="0" cy="303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5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Here R</a:t>
            </a:r>
            <a:r>
              <a:rPr lang="en-US" baseline="-25000" dirty="0" smtClean="0"/>
              <a:t>G </a:t>
            </a:r>
            <a:r>
              <a:rPr lang="en-US" dirty="0"/>
              <a:t>= </a:t>
            </a:r>
            <a:r>
              <a:rPr lang="en-US" dirty="0" smtClean="0"/>
              <a:t>0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approach is robust to sample overlap as all variants are equally inflated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Score regression </a:t>
            </a:r>
            <a:br>
              <a:rPr lang="en-US" dirty="0"/>
            </a:br>
            <a:r>
              <a:rPr lang="en-US" dirty="0"/>
              <a:t>Genetic correlation</a:t>
            </a:r>
          </a:p>
        </p:txBody>
      </p:sp>
      <p:pic>
        <p:nvPicPr>
          <p:cNvPr id="7" name="Content Placeholder 6" descr="update_gen_cor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88" r="-9488"/>
          <a:stretch>
            <a:fillRect/>
          </a:stretch>
        </p:blipFill>
        <p:spPr>
          <a:xfrm>
            <a:off x="457200" y="1262317"/>
            <a:ext cx="4569240" cy="3840479"/>
          </a:xfrm>
        </p:spPr>
      </p:pic>
      <p:sp>
        <p:nvSpPr>
          <p:cNvPr id="18" name="TextBox 17"/>
          <p:cNvSpPr txBox="1"/>
          <p:nvPr/>
        </p:nvSpPr>
        <p:spPr>
          <a:xfrm>
            <a:off x="8098521" y="1203545"/>
            <a:ext cx="107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Trait 1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8027953" y="1279360"/>
            <a:ext cx="0" cy="303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8521" y="1564434"/>
            <a:ext cx="107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Trait 2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027953" y="1640249"/>
            <a:ext cx="0" cy="303255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98521" y="1934799"/>
            <a:ext cx="501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R</a:t>
            </a:r>
            <a:r>
              <a:rPr lang="en-US" baseline="-25000" dirty="0" smtClean="0">
                <a:latin typeface="Cambria"/>
                <a:cs typeface="Cambria"/>
              </a:rPr>
              <a:t>G</a:t>
            </a:r>
            <a:endParaRPr lang="en-US" baseline="-25000" dirty="0">
              <a:latin typeface="Cambria"/>
              <a:cs typeface="Cambria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8027953" y="2010614"/>
            <a:ext cx="0" cy="303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56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749800" y="1262317"/>
            <a:ext cx="4038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Broad sharing of common genetic risk factors across psychiatric illness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Risk factors do not respect traditional boundaries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psychiatry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14240" y="4683760"/>
            <a:ext cx="446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* denotes significant correlation</a:t>
            </a:r>
            <a:endParaRPr lang="en-US" dirty="0">
              <a:latin typeface="Cambria"/>
              <a:cs typeface="Cambr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391"/>
          <a:stretch/>
        </p:blipFill>
        <p:spPr>
          <a:xfrm>
            <a:off x="42338" y="1205203"/>
            <a:ext cx="4668721" cy="39382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78643" y="1163478"/>
            <a:ext cx="138149" cy="3908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64734" y="1205504"/>
            <a:ext cx="169352" cy="40204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 estimation of heritability from GWAS is possible</a:t>
            </a:r>
          </a:p>
          <a:p>
            <a:r>
              <a:rPr lang="en-US" dirty="0" smtClean="0"/>
              <a:t>Heritability is an arbiter of relative importance for classes of variation</a:t>
            </a:r>
          </a:p>
          <a:p>
            <a:r>
              <a:rPr lang="en-US" dirty="0" smtClean="0"/>
              <a:t>Heritability can be used to elucidate the relationships between </a:t>
            </a:r>
            <a:r>
              <a:rPr lang="en-US" smtClean="0"/>
              <a:t>different phenotypes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3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Breeding experiments in plants clearly demonstrate polygenic inheritance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 1915: Inheritance of corolla </a:t>
            </a:r>
            <a:r>
              <a:rPr lang="en-US" dirty="0" err="1" smtClean="0"/>
              <a:t>lemgth</a:t>
            </a:r>
            <a:r>
              <a:rPr lang="en-US" dirty="0" smtClean="0"/>
              <a:t> in </a:t>
            </a:r>
            <a:r>
              <a:rPr lang="en-US" dirty="0" err="1" smtClean="0"/>
              <a:t>Nicotiana</a:t>
            </a:r>
            <a:r>
              <a:rPr lang="en-US" dirty="0" smtClean="0"/>
              <a:t> </a:t>
            </a:r>
            <a:r>
              <a:rPr lang="en-US" dirty="0" err="1" smtClean="0"/>
              <a:t>Longiflora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19864" r="-1986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7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Neo-Darwinist reconciliation</a:t>
            </a:r>
            <a:br>
              <a:rPr lang="en-US" dirty="0" smtClean="0"/>
            </a:br>
            <a:r>
              <a:rPr lang="en-US" dirty="0" smtClean="0"/>
              <a:t>RA Fisher</a:t>
            </a: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-22420" r="-2242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pic>
      <p:pic>
        <p:nvPicPr>
          <p:cNvPr id="6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t="-10118" b="-10118"/>
          <a:stretch>
            <a:fillRect/>
          </a:stretch>
        </p:blipFill>
        <p:spPr bwMode="auto"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819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Score regression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83657" y="4257288"/>
            <a:ext cx="2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Cambria"/>
                <a:cs typeface="Cambria"/>
              </a:rPr>
              <a:t>Brendan </a:t>
            </a:r>
            <a:r>
              <a:rPr lang="en-US" sz="1800" dirty="0" err="1" smtClean="0">
                <a:latin typeface="Cambria"/>
                <a:cs typeface="Cambria"/>
              </a:rPr>
              <a:t>Bulik</a:t>
            </a:r>
            <a:r>
              <a:rPr lang="en-US" sz="1800" dirty="0" smtClean="0">
                <a:latin typeface="Cambria"/>
                <a:cs typeface="Cambria"/>
              </a:rPr>
              <a:t>-Sullivan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15954" y="42788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Cambria"/>
                <a:cs typeface="Cambria"/>
              </a:rPr>
              <a:t>Alkes</a:t>
            </a:r>
            <a:r>
              <a:rPr lang="en-US" sz="1800" dirty="0" smtClean="0">
                <a:latin typeface="Cambria"/>
                <a:cs typeface="Cambria"/>
              </a:rPr>
              <a:t> Price</a:t>
            </a:r>
            <a:endParaRPr lang="en-US" sz="1800" dirty="0">
              <a:latin typeface="Cambria"/>
              <a:cs typeface="Cambr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53" y="2525220"/>
            <a:ext cx="1165614" cy="17621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70653" y="42788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Po-</a:t>
            </a:r>
            <a:r>
              <a:rPr lang="en-US" sz="1800" dirty="0" err="1" smtClean="0">
                <a:latin typeface="Cambria"/>
                <a:cs typeface="Cambria"/>
              </a:rPr>
              <a:t>Ru</a:t>
            </a:r>
            <a:r>
              <a:rPr lang="en-US" sz="1800" dirty="0" smtClean="0">
                <a:latin typeface="Cambria"/>
                <a:cs typeface="Cambria"/>
              </a:rPr>
              <a:t> </a:t>
            </a:r>
            <a:r>
              <a:rPr lang="en-US" sz="1800" dirty="0" err="1" smtClean="0">
                <a:latin typeface="Cambria"/>
                <a:cs typeface="Cambria"/>
              </a:rPr>
              <a:t>Loh</a:t>
            </a:r>
            <a:endParaRPr lang="en-US" sz="1800" dirty="0">
              <a:latin typeface="Cambria"/>
              <a:cs typeface="Cambr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416" y="2575055"/>
            <a:ext cx="1345787" cy="16822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47616" y="4278868"/>
            <a:ext cx="122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Mark Daly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0423" y="4262937"/>
            <a:ext cx="178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Hilary </a:t>
            </a:r>
            <a:r>
              <a:rPr lang="en-US" sz="1800" dirty="0" err="1" smtClean="0">
                <a:latin typeface="Cambria"/>
                <a:cs typeface="Cambria"/>
              </a:rPr>
              <a:t>Finucane</a:t>
            </a:r>
            <a:endParaRPr lang="en-US" sz="1800" dirty="0">
              <a:latin typeface="Cambria"/>
              <a:cs typeface="Cambr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733" y="2619913"/>
            <a:ext cx="1294669" cy="1637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561" y="1743720"/>
            <a:ext cx="179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With thanks</a:t>
            </a:r>
            <a:endParaRPr lang="en-US" dirty="0">
              <a:latin typeface="Cambria"/>
              <a:cs typeface="Cambria"/>
            </a:endParaRPr>
          </a:p>
        </p:txBody>
      </p:sp>
      <p:pic>
        <p:nvPicPr>
          <p:cNvPr id="16" name="Picture 15" descr="headshot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6" r="15525"/>
          <a:stretch/>
        </p:blipFill>
        <p:spPr>
          <a:xfrm>
            <a:off x="579120" y="2600960"/>
            <a:ext cx="1219200" cy="1668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36814" t="34765" r="32741" b="22766"/>
          <a:stretch/>
        </p:blipFill>
        <p:spPr>
          <a:xfrm>
            <a:off x="7364322" y="2580640"/>
            <a:ext cx="1612038" cy="16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6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LD shape association?</a:t>
            </a:r>
            <a:endParaRPr 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74750" y="2808280"/>
            <a:ext cx="6826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1"/>
          <p:cNvSpPr>
            <a:spLocks noChangeShapeType="1"/>
          </p:cNvSpPr>
          <p:nvPr/>
        </p:nvSpPr>
        <p:spPr bwMode="auto">
          <a:xfrm>
            <a:off x="12525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52"/>
          <p:cNvSpPr>
            <a:spLocks noChangeShapeType="1"/>
          </p:cNvSpPr>
          <p:nvPr/>
        </p:nvSpPr>
        <p:spPr bwMode="auto">
          <a:xfrm>
            <a:off x="16002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53"/>
          <p:cNvSpPr>
            <a:spLocks noChangeShapeType="1"/>
          </p:cNvSpPr>
          <p:nvPr/>
        </p:nvSpPr>
        <p:spPr bwMode="auto">
          <a:xfrm>
            <a:off x="19383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4"/>
          <p:cNvSpPr>
            <a:spLocks noChangeShapeType="1"/>
          </p:cNvSpPr>
          <p:nvPr/>
        </p:nvSpPr>
        <p:spPr bwMode="auto">
          <a:xfrm>
            <a:off x="22860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55"/>
          <p:cNvSpPr>
            <a:spLocks noChangeShapeType="1"/>
          </p:cNvSpPr>
          <p:nvPr/>
        </p:nvSpPr>
        <p:spPr bwMode="auto">
          <a:xfrm>
            <a:off x="26241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56"/>
          <p:cNvSpPr>
            <a:spLocks noChangeShapeType="1"/>
          </p:cNvSpPr>
          <p:nvPr/>
        </p:nvSpPr>
        <p:spPr bwMode="auto">
          <a:xfrm>
            <a:off x="29718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57"/>
          <p:cNvSpPr>
            <a:spLocks noChangeShapeType="1"/>
          </p:cNvSpPr>
          <p:nvPr/>
        </p:nvSpPr>
        <p:spPr bwMode="auto">
          <a:xfrm>
            <a:off x="33099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58"/>
          <p:cNvSpPr>
            <a:spLocks noChangeShapeType="1"/>
          </p:cNvSpPr>
          <p:nvPr/>
        </p:nvSpPr>
        <p:spPr bwMode="auto">
          <a:xfrm>
            <a:off x="36576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59"/>
          <p:cNvSpPr>
            <a:spLocks noChangeShapeType="1"/>
          </p:cNvSpPr>
          <p:nvPr/>
        </p:nvSpPr>
        <p:spPr bwMode="auto">
          <a:xfrm>
            <a:off x="39957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60"/>
          <p:cNvSpPr>
            <a:spLocks noChangeShapeType="1"/>
          </p:cNvSpPr>
          <p:nvPr/>
        </p:nvSpPr>
        <p:spPr bwMode="auto">
          <a:xfrm>
            <a:off x="43434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61"/>
          <p:cNvSpPr>
            <a:spLocks noChangeShapeType="1"/>
          </p:cNvSpPr>
          <p:nvPr/>
        </p:nvSpPr>
        <p:spPr bwMode="auto">
          <a:xfrm>
            <a:off x="46815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62"/>
          <p:cNvSpPr>
            <a:spLocks noChangeShapeType="1"/>
          </p:cNvSpPr>
          <p:nvPr/>
        </p:nvSpPr>
        <p:spPr bwMode="auto">
          <a:xfrm>
            <a:off x="50292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63"/>
          <p:cNvSpPr>
            <a:spLocks noChangeShapeType="1"/>
          </p:cNvSpPr>
          <p:nvPr/>
        </p:nvSpPr>
        <p:spPr bwMode="auto">
          <a:xfrm>
            <a:off x="53673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64"/>
          <p:cNvSpPr>
            <a:spLocks noChangeShapeType="1"/>
          </p:cNvSpPr>
          <p:nvPr/>
        </p:nvSpPr>
        <p:spPr bwMode="auto">
          <a:xfrm>
            <a:off x="57150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65"/>
          <p:cNvSpPr>
            <a:spLocks noChangeShapeType="1"/>
          </p:cNvSpPr>
          <p:nvPr/>
        </p:nvSpPr>
        <p:spPr bwMode="auto">
          <a:xfrm>
            <a:off x="60531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66"/>
          <p:cNvSpPr>
            <a:spLocks noChangeShapeType="1"/>
          </p:cNvSpPr>
          <p:nvPr/>
        </p:nvSpPr>
        <p:spPr bwMode="auto">
          <a:xfrm>
            <a:off x="64008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82"/>
          <p:cNvSpPr>
            <a:spLocks noChangeShapeType="1"/>
          </p:cNvSpPr>
          <p:nvPr/>
        </p:nvSpPr>
        <p:spPr bwMode="auto">
          <a:xfrm>
            <a:off x="67056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83"/>
          <p:cNvSpPr>
            <a:spLocks noChangeShapeType="1"/>
          </p:cNvSpPr>
          <p:nvPr/>
        </p:nvSpPr>
        <p:spPr bwMode="auto">
          <a:xfrm>
            <a:off x="70437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84"/>
          <p:cNvSpPr>
            <a:spLocks noChangeShapeType="1"/>
          </p:cNvSpPr>
          <p:nvPr/>
        </p:nvSpPr>
        <p:spPr bwMode="auto">
          <a:xfrm>
            <a:off x="73914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85"/>
          <p:cNvSpPr>
            <a:spLocks noChangeShapeType="1"/>
          </p:cNvSpPr>
          <p:nvPr/>
        </p:nvSpPr>
        <p:spPr bwMode="auto">
          <a:xfrm>
            <a:off x="77295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23" y="1177945"/>
            <a:ext cx="2198077" cy="10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LD shape association?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74750" y="2808280"/>
            <a:ext cx="6826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1"/>
          <p:cNvSpPr>
            <a:spLocks noChangeShapeType="1"/>
          </p:cNvSpPr>
          <p:nvPr/>
        </p:nvSpPr>
        <p:spPr bwMode="auto">
          <a:xfrm>
            <a:off x="1252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7" name="Line 52"/>
          <p:cNvSpPr>
            <a:spLocks noChangeShapeType="1"/>
          </p:cNvSpPr>
          <p:nvPr/>
        </p:nvSpPr>
        <p:spPr bwMode="auto">
          <a:xfrm>
            <a:off x="1600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8" name="Line 53"/>
          <p:cNvSpPr>
            <a:spLocks noChangeShapeType="1"/>
          </p:cNvSpPr>
          <p:nvPr/>
        </p:nvSpPr>
        <p:spPr bwMode="auto">
          <a:xfrm>
            <a:off x="1938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9" name="Line 54"/>
          <p:cNvSpPr>
            <a:spLocks noChangeShapeType="1"/>
          </p:cNvSpPr>
          <p:nvPr/>
        </p:nvSpPr>
        <p:spPr bwMode="auto">
          <a:xfrm>
            <a:off x="2286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0" name="Line 55"/>
          <p:cNvSpPr>
            <a:spLocks noChangeShapeType="1"/>
          </p:cNvSpPr>
          <p:nvPr/>
        </p:nvSpPr>
        <p:spPr bwMode="auto">
          <a:xfrm>
            <a:off x="26241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1" name="Line 56"/>
          <p:cNvSpPr>
            <a:spLocks noChangeShapeType="1"/>
          </p:cNvSpPr>
          <p:nvPr/>
        </p:nvSpPr>
        <p:spPr bwMode="auto">
          <a:xfrm>
            <a:off x="2971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2" name="Line 57"/>
          <p:cNvSpPr>
            <a:spLocks noChangeShapeType="1"/>
          </p:cNvSpPr>
          <p:nvPr/>
        </p:nvSpPr>
        <p:spPr bwMode="auto">
          <a:xfrm>
            <a:off x="33099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3" name="Line 58"/>
          <p:cNvSpPr>
            <a:spLocks noChangeShapeType="1"/>
          </p:cNvSpPr>
          <p:nvPr/>
        </p:nvSpPr>
        <p:spPr bwMode="auto">
          <a:xfrm>
            <a:off x="3657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4" name="Line 59"/>
          <p:cNvSpPr>
            <a:spLocks noChangeShapeType="1"/>
          </p:cNvSpPr>
          <p:nvPr/>
        </p:nvSpPr>
        <p:spPr bwMode="auto">
          <a:xfrm>
            <a:off x="3995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5" name="Line 60"/>
          <p:cNvSpPr>
            <a:spLocks noChangeShapeType="1"/>
          </p:cNvSpPr>
          <p:nvPr/>
        </p:nvSpPr>
        <p:spPr bwMode="auto">
          <a:xfrm>
            <a:off x="43434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6" name="Line 61"/>
          <p:cNvSpPr>
            <a:spLocks noChangeShapeType="1"/>
          </p:cNvSpPr>
          <p:nvPr/>
        </p:nvSpPr>
        <p:spPr bwMode="auto">
          <a:xfrm>
            <a:off x="4681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7" name="Line 62"/>
          <p:cNvSpPr>
            <a:spLocks noChangeShapeType="1"/>
          </p:cNvSpPr>
          <p:nvPr/>
        </p:nvSpPr>
        <p:spPr bwMode="auto">
          <a:xfrm>
            <a:off x="5029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8" name="Line 63"/>
          <p:cNvSpPr>
            <a:spLocks noChangeShapeType="1"/>
          </p:cNvSpPr>
          <p:nvPr/>
        </p:nvSpPr>
        <p:spPr bwMode="auto">
          <a:xfrm>
            <a:off x="5367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9" name="Line 64"/>
          <p:cNvSpPr>
            <a:spLocks noChangeShapeType="1"/>
          </p:cNvSpPr>
          <p:nvPr/>
        </p:nvSpPr>
        <p:spPr bwMode="auto">
          <a:xfrm>
            <a:off x="5715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0" name="Line 65"/>
          <p:cNvSpPr>
            <a:spLocks noChangeShapeType="1"/>
          </p:cNvSpPr>
          <p:nvPr/>
        </p:nvSpPr>
        <p:spPr bwMode="auto">
          <a:xfrm>
            <a:off x="60531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1" name="Line 66"/>
          <p:cNvSpPr>
            <a:spLocks noChangeShapeType="1"/>
          </p:cNvSpPr>
          <p:nvPr/>
        </p:nvSpPr>
        <p:spPr bwMode="auto">
          <a:xfrm>
            <a:off x="6400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2" name="Line 82"/>
          <p:cNvSpPr>
            <a:spLocks noChangeShapeType="1"/>
          </p:cNvSpPr>
          <p:nvPr/>
        </p:nvSpPr>
        <p:spPr bwMode="auto">
          <a:xfrm>
            <a:off x="6705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3" name="Line 83"/>
          <p:cNvSpPr>
            <a:spLocks noChangeShapeType="1"/>
          </p:cNvSpPr>
          <p:nvPr/>
        </p:nvSpPr>
        <p:spPr bwMode="auto">
          <a:xfrm>
            <a:off x="7043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4" name="Line 84"/>
          <p:cNvSpPr>
            <a:spLocks noChangeShapeType="1"/>
          </p:cNvSpPr>
          <p:nvPr/>
        </p:nvSpPr>
        <p:spPr bwMode="auto">
          <a:xfrm>
            <a:off x="73914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5" name="Line 85"/>
          <p:cNvSpPr>
            <a:spLocks noChangeShapeType="1"/>
          </p:cNvSpPr>
          <p:nvPr/>
        </p:nvSpPr>
        <p:spPr bwMode="auto">
          <a:xfrm>
            <a:off x="7729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74750" y="2655880"/>
            <a:ext cx="2979590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10427" y="2655879"/>
            <a:ext cx="1376867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29607" y="2652120"/>
            <a:ext cx="1675509" cy="232359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08638" y="3762841"/>
            <a:ext cx="146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LD blocks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30" name="Straight Arrow Connector 29"/>
          <p:cNvCxnSpPr>
            <a:stCxn id="29" idx="0"/>
            <a:endCxn id="26" idx="2"/>
          </p:cNvCxnSpPr>
          <p:nvPr/>
        </p:nvCxnSpPr>
        <p:spPr>
          <a:xfrm flipH="1" flipV="1">
            <a:off x="2664545" y="2884480"/>
            <a:ext cx="1877076" cy="878361"/>
          </a:xfrm>
          <a:prstGeom prst="straightConnector1">
            <a:avLst/>
          </a:prstGeom>
          <a:ln>
            <a:solidFill>
              <a:srgbClr val="00609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  <a:endCxn id="27" idx="2"/>
          </p:cNvCxnSpPr>
          <p:nvPr/>
        </p:nvCxnSpPr>
        <p:spPr>
          <a:xfrm flipV="1">
            <a:off x="4541621" y="2884479"/>
            <a:ext cx="657240" cy="878362"/>
          </a:xfrm>
          <a:prstGeom prst="straightConnector1">
            <a:avLst/>
          </a:prstGeom>
          <a:ln>
            <a:solidFill>
              <a:srgbClr val="00609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0"/>
            <a:endCxn id="28" idx="2"/>
          </p:cNvCxnSpPr>
          <p:nvPr/>
        </p:nvCxnSpPr>
        <p:spPr>
          <a:xfrm flipV="1">
            <a:off x="4541621" y="2884479"/>
            <a:ext cx="2525741" cy="878362"/>
          </a:xfrm>
          <a:prstGeom prst="straightConnector1">
            <a:avLst/>
          </a:prstGeom>
          <a:ln>
            <a:solidFill>
              <a:srgbClr val="00609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820287" y="1797091"/>
            <a:ext cx="2865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Lonely SNPs [no LD]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 flipH="1">
            <a:off x="4343401" y="2258756"/>
            <a:ext cx="909730" cy="397124"/>
          </a:xfrm>
          <a:prstGeom prst="straightConnector1">
            <a:avLst/>
          </a:prstGeom>
          <a:ln>
            <a:solidFill>
              <a:srgbClr val="00609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</p:cNvCxnSpPr>
          <p:nvPr/>
        </p:nvCxnSpPr>
        <p:spPr>
          <a:xfrm>
            <a:off x="5253131" y="2258756"/>
            <a:ext cx="800007" cy="397124"/>
          </a:xfrm>
          <a:prstGeom prst="straightConnector1">
            <a:avLst/>
          </a:prstGeom>
          <a:ln>
            <a:solidFill>
              <a:srgbClr val="00609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Line 60"/>
          <p:cNvSpPr>
            <a:spLocks noChangeShapeType="1"/>
          </p:cNvSpPr>
          <p:nvPr/>
        </p:nvSpPr>
        <p:spPr bwMode="auto">
          <a:xfrm>
            <a:off x="4344151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40" name="Line 65"/>
          <p:cNvSpPr>
            <a:spLocks noChangeShapeType="1"/>
          </p:cNvSpPr>
          <p:nvPr/>
        </p:nvSpPr>
        <p:spPr bwMode="auto">
          <a:xfrm>
            <a:off x="6053889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23" y="1177945"/>
            <a:ext cx="2198077" cy="10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LD shape association?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74750" y="2808280"/>
            <a:ext cx="6826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6" name="Line 51"/>
          <p:cNvSpPr>
            <a:spLocks noChangeShapeType="1"/>
          </p:cNvSpPr>
          <p:nvPr/>
        </p:nvSpPr>
        <p:spPr bwMode="auto">
          <a:xfrm>
            <a:off x="1252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7" name="Line 52"/>
          <p:cNvSpPr>
            <a:spLocks noChangeShapeType="1"/>
          </p:cNvSpPr>
          <p:nvPr/>
        </p:nvSpPr>
        <p:spPr bwMode="auto">
          <a:xfrm>
            <a:off x="1600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8" name="Line 53"/>
          <p:cNvSpPr>
            <a:spLocks noChangeShapeType="1"/>
          </p:cNvSpPr>
          <p:nvPr/>
        </p:nvSpPr>
        <p:spPr bwMode="auto">
          <a:xfrm>
            <a:off x="1938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9" name="Line 54"/>
          <p:cNvSpPr>
            <a:spLocks noChangeShapeType="1"/>
          </p:cNvSpPr>
          <p:nvPr/>
        </p:nvSpPr>
        <p:spPr bwMode="auto">
          <a:xfrm>
            <a:off x="2286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0" name="Line 55"/>
          <p:cNvSpPr>
            <a:spLocks noChangeShapeType="1"/>
          </p:cNvSpPr>
          <p:nvPr/>
        </p:nvSpPr>
        <p:spPr bwMode="auto">
          <a:xfrm>
            <a:off x="26241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1" name="Line 56"/>
          <p:cNvSpPr>
            <a:spLocks noChangeShapeType="1"/>
          </p:cNvSpPr>
          <p:nvPr/>
        </p:nvSpPr>
        <p:spPr bwMode="auto">
          <a:xfrm>
            <a:off x="2971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2" name="Line 57"/>
          <p:cNvSpPr>
            <a:spLocks noChangeShapeType="1"/>
          </p:cNvSpPr>
          <p:nvPr/>
        </p:nvSpPr>
        <p:spPr bwMode="auto">
          <a:xfrm>
            <a:off x="33099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3" name="Line 58"/>
          <p:cNvSpPr>
            <a:spLocks noChangeShapeType="1"/>
          </p:cNvSpPr>
          <p:nvPr/>
        </p:nvSpPr>
        <p:spPr bwMode="auto">
          <a:xfrm>
            <a:off x="3657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4" name="Line 59"/>
          <p:cNvSpPr>
            <a:spLocks noChangeShapeType="1"/>
          </p:cNvSpPr>
          <p:nvPr/>
        </p:nvSpPr>
        <p:spPr bwMode="auto">
          <a:xfrm>
            <a:off x="3995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5" name="Line 60"/>
          <p:cNvSpPr>
            <a:spLocks noChangeShapeType="1"/>
          </p:cNvSpPr>
          <p:nvPr/>
        </p:nvSpPr>
        <p:spPr bwMode="auto">
          <a:xfrm>
            <a:off x="43434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6" name="Line 61"/>
          <p:cNvSpPr>
            <a:spLocks noChangeShapeType="1"/>
          </p:cNvSpPr>
          <p:nvPr/>
        </p:nvSpPr>
        <p:spPr bwMode="auto">
          <a:xfrm>
            <a:off x="4681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7" name="Line 62"/>
          <p:cNvSpPr>
            <a:spLocks noChangeShapeType="1"/>
          </p:cNvSpPr>
          <p:nvPr/>
        </p:nvSpPr>
        <p:spPr bwMode="auto">
          <a:xfrm>
            <a:off x="5029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8" name="Line 63"/>
          <p:cNvSpPr>
            <a:spLocks noChangeShapeType="1"/>
          </p:cNvSpPr>
          <p:nvPr/>
        </p:nvSpPr>
        <p:spPr bwMode="auto">
          <a:xfrm>
            <a:off x="5367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9" name="Line 64"/>
          <p:cNvSpPr>
            <a:spLocks noChangeShapeType="1"/>
          </p:cNvSpPr>
          <p:nvPr/>
        </p:nvSpPr>
        <p:spPr bwMode="auto">
          <a:xfrm>
            <a:off x="5715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0" name="Line 65"/>
          <p:cNvSpPr>
            <a:spLocks noChangeShapeType="1"/>
          </p:cNvSpPr>
          <p:nvPr/>
        </p:nvSpPr>
        <p:spPr bwMode="auto">
          <a:xfrm>
            <a:off x="60531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1" name="Line 66"/>
          <p:cNvSpPr>
            <a:spLocks noChangeShapeType="1"/>
          </p:cNvSpPr>
          <p:nvPr/>
        </p:nvSpPr>
        <p:spPr bwMode="auto">
          <a:xfrm>
            <a:off x="6400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2" name="Line 82"/>
          <p:cNvSpPr>
            <a:spLocks noChangeShapeType="1"/>
          </p:cNvSpPr>
          <p:nvPr/>
        </p:nvSpPr>
        <p:spPr bwMode="auto">
          <a:xfrm>
            <a:off x="6705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3" name="Line 83"/>
          <p:cNvSpPr>
            <a:spLocks noChangeShapeType="1"/>
          </p:cNvSpPr>
          <p:nvPr/>
        </p:nvSpPr>
        <p:spPr bwMode="auto">
          <a:xfrm>
            <a:off x="7043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4" name="Line 84"/>
          <p:cNvSpPr>
            <a:spLocks noChangeShapeType="1"/>
          </p:cNvSpPr>
          <p:nvPr/>
        </p:nvSpPr>
        <p:spPr bwMode="auto">
          <a:xfrm>
            <a:off x="73914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5" name="Line 85"/>
          <p:cNvSpPr>
            <a:spLocks noChangeShapeType="1"/>
          </p:cNvSpPr>
          <p:nvPr/>
        </p:nvSpPr>
        <p:spPr bwMode="auto">
          <a:xfrm>
            <a:off x="7729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74750" y="2655880"/>
            <a:ext cx="2979590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10427" y="2655879"/>
            <a:ext cx="1376867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29607" y="2652120"/>
            <a:ext cx="1675509" cy="232359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6000" y="145050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LD blocks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214" y="1143192"/>
            <a:ext cx="219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Lonely SNPs [no LD]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39" name="Line 60"/>
          <p:cNvSpPr>
            <a:spLocks noChangeShapeType="1"/>
          </p:cNvSpPr>
          <p:nvPr/>
        </p:nvSpPr>
        <p:spPr bwMode="auto">
          <a:xfrm>
            <a:off x="4344151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40" name="Line 65"/>
          <p:cNvSpPr>
            <a:spLocks noChangeShapeType="1"/>
          </p:cNvSpPr>
          <p:nvPr/>
        </p:nvSpPr>
        <p:spPr bwMode="auto">
          <a:xfrm>
            <a:off x="6053889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36" name="Line 60"/>
          <p:cNvSpPr>
            <a:spLocks noChangeShapeType="1"/>
          </p:cNvSpPr>
          <p:nvPr/>
        </p:nvSpPr>
        <p:spPr bwMode="auto">
          <a:xfrm>
            <a:off x="259839" y="119800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3861" y="1547864"/>
            <a:ext cx="265786" cy="233755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436" y="1775602"/>
            <a:ext cx="33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endParaRPr lang="en-US" sz="2800" dirty="0">
              <a:solidFill>
                <a:srgbClr val="FF0000"/>
              </a:solidFill>
              <a:latin typeface="Cambria"/>
              <a:cs typeface="Cambri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9646" y="1772143"/>
            <a:ext cx="168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Causal variants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31194" y="2449221"/>
            <a:ext cx="463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endParaRPr lang="en-US" sz="4800" b="1" dirty="0">
              <a:solidFill>
                <a:srgbClr val="FF0000"/>
              </a:solidFill>
              <a:latin typeface="Cambria"/>
              <a:cs typeface="Cambri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54768"/>
            <a:ext cx="1700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Association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11178" y="3376883"/>
            <a:ext cx="1376867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cxnSp>
        <p:nvCxnSpPr>
          <p:cNvPr id="49" name="Straight Arrow Connector 48"/>
          <p:cNvCxnSpPr>
            <a:stCxn id="27" idx="2"/>
            <a:endCxn id="47" idx="0"/>
          </p:cNvCxnSpPr>
          <p:nvPr/>
        </p:nvCxnSpPr>
        <p:spPr>
          <a:xfrm>
            <a:off x="5198861" y="2884479"/>
            <a:ext cx="751" cy="492404"/>
          </a:xfrm>
          <a:prstGeom prst="straightConnector1">
            <a:avLst/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9646" y="4217150"/>
            <a:ext cx="8493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All markers correlated with a causal variant show association</a:t>
            </a:r>
            <a:endParaRPr lang="en-US" dirty="0">
              <a:latin typeface="Cambria"/>
              <a:cs typeface="Cambria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23" y="1177945"/>
            <a:ext cx="2198077" cy="10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 animBg="1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LD shape association?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74750" y="2808280"/>
            <a:ext cx="6826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6" name="Line 51"/>
          <p:cNvSpPr>
            <a:spLocks noChangeShapeType="1"/>
          </p:cNvSpPr>
          <p:nvPr/>
        </p:nvSpPr>
        <p:spPr bwMode="auto">
          <a:xfrm>
            <a:off x="1252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7" name="Line 52"/>
          <p:cNvSpPr>
            <a:spLocks noChangeShapeType="1"/>
          </p:cNvSpPr>
          <p:nvPr/>
        </p:nvSpPr>
        <p:spPr bwMode="auto">
          <a:xfrm>
            <a:off x="1600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8" name="Line 53"/>
          <p:cNvSpPr>
            <a:spLocks noChangeShapeType="1"/>
          </p:cNvSpPr>
          <p:nvPr/>
        </p:nvSpPr>
        <p:spPr bwMode="auto">
          <a:xfrm>
            <a:off x="1938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9" name="Line 54"/>
          <p:cNvSpPr>
            <a:spLocks noChangeShapeType="1"/>
          </p:cNvSpPr>
          <p:nvPr/>
        </p:nvSpPr>
        <p:spPr bwMode="auto">
          <a:xfrm>
            <a:off x="2286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0" name="Line 55"/>
          <p:cNvSpPr>
            <a:spLocks noChangeShapeType="1"/>
          </p:cNvSpPr>
          <p:nvPr/>
        </p:nvSpPr>
        <p:spPr bwMode="auto">
          <a:xfrm>
            <a:off x="26241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1" name="Line 56"/>
          <p:cNvSpPr>
            <a:spLocks noChangeShapeType="1"/>
          </p:cNvSpPr>
          <p:nvPr/>
        </p:nvSpPr>
        <p:spPr bwMode="auto">
          <a:xfrm>
            <a:off x="2971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2" name="Line 57"/>
          <p:cNvSpPr>
            <a:spLocks noChangeShapeType="1"/>
          </p:cNvSpPr>
          <p:nvPr/>
        </p:nvSpPr>
        <p:spPr bwMode="auto">
          <a:xfrm>
            <a:off x="33099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3" name="Line 58"/>
          <p:cNvSpPr>
            <a:spLocks noChangeShapeType="1"/>
          </p:cNvSpPr>
          <p:nvPr/>
        </p:nvSpPr>
        <p:spPr bwMode="auto">
          <a:xfrm>
            <a:off x="3657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4" name="Line 59"/>
          <p:cNvSpPr>
            <a:spLocks noChangeShapeType="1"/>
          </p:cNvSpPr>
          <p:nvPr/>
        </p:nvSpPr>
        <p:spPr bwMode="auto">
          <a:xfrm>
            <a:off x="3995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5" name="Line 60"/>
          <p:cNvSpPr>
            <a:spLocks noChangeShapeType="1"/>
          </p:cNvSpPr>
          <p:nvPr/>
        </p:nvSpPr>
        <p:spPr bwMode="auto">
          <a:xfrm>
            <a:off x="4343400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6" name="Line 61"/>
          <p:cNvSpPr>
            <a:spLocks noChangeShapeType="1"/>
          </p:cNvSpPr>
          <p:nvPr/>
        </p:nvSpPr>
        <p:spPr bwMode="auto">
          <a:xfrm>
            <a:off x="4681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7" name="Line 62"/>
          <p:cNvSpPr>
            <a:spLocks noChangeShapeType="1"/>
          </p:cNvSpPr>
          <p:nvPr/>
        </p:nvSpPr>
        <p:spPr bwMode="auto">
          <a:xfrm>
            <a:off x="50292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8" name="Line 63"/>
          <p:cNvSpPr>
            <a:spLocks noChangeShapeType="1"/>
          </p:cNvSpPr>
          <p:nvPr/>
        </p:nvSpPr>
        <p:spPr bwMode="auto">
          <a:xfrm>
            <a:off x="53673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19" name="Line 64"/>
          <p:cNvSpPr>
            <a:spLocks noChangeShapeType="1"/>
          </p:cNvSpPr>
          <p:nvPr/>
        </p:nvSpPr>
        <p:spPr bwMode="auto">
          <a:xfrm>
            <a:off x="57150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0" name="Line 65"/>
          <p:cNvSpPr>
            <a:spLocks noChangeShapeType="1"/>
          </p:cNvSpPr>
          <p:nvPr/>
        </p:nvSpPr>
        <p:spPr bwMode="auto">
          <a:xfrm>
            <a:off x="6053138" y="2655880"/>
            <a:ext cx="0" cy="2286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1" name="Line 66"/>
          <p:cNvSpPr>
            <a:spLocks noChangeShapeType="1"/>
          </p:cNvSpPr>
          <p:nvPr/>
        </p:nvSpPr>
        <p:spPr bwMode="auto">
          <a:xfrm>
            <a:off x="64008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2" name="Line 82"/>
          <p:cNvSpPr>
            <a:spLocks noChangeShapeType="1"/>
          </p:cNvSpPr>
          <p:nvPr/>
        </p:nvSpPr>
        <p:spPr bwMode="auto">
          <a:xfrm>
            <a:off x="67056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3" name="Line 83"/>
          <p:cNvSpPr>
            <a:spLocks noChangeShapeType="1"/>
          </p:cNvSpPr>
          <p:nvPr/>
        </p:nvSpPr>
        <p:spPr bwMode="auto">
          <a:xfrm>
            <a:off x="70437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4" name="Line 84"/>
          <p:cNvSpPr>
            <a:spLocks noChangeShapeType="1"/>
          </p:cNvSpPr>
          <p:nvPr/>
        </p:nvSpPr>
        <p:spPr bwMode="auto">
          <a:xfrm>
            <a:off x="7391400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5" name="Line 85"/>
          <p:cNvSpPr>
            <a:spLocks noChangeShapeType="1"/>
          </p:cNvSpPr>
          <p:nvPr/>
        </p:nvSpPr>
        <p:spPr bwMode="auto">
          <a:xfrm>
            <a:off x="7729538" y="2655880"/>
            <a:ext cx="0" cy="228600"/>
          </a:xfrm>
          <a:prstGeom prst="line">
            <a:avLst/>
          </a:prstGeom>
          <a:noFill/>
          <a:ln w="57150">
            <a:solidFill>
              <a:srgbClr val="FF6A2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74750" y="2655880"/>
            <a:ext cx="2979590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10427" y="2655879"/>
            <a:ext cx="1376867" cy="228600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29607" y="2652120"/>
            <a:ext cx="1675509" cy="232359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6000" y="145050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LD blocks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214" y="1143192"/>
            <a:ext cx="219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Lonely SNPs [no LD]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39" name="Line 60"/>
          <p:cNvSpPr>
            <a:spLocks noChangeShapeType="1"/>
          </p:cNvSpPr>
          <p:nvPr/>
        </p:nvSpPr>
        <p:spPr bwMode="auto">
          <a:xfrm>
            <a:off x="4344151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40" name="Line 65"/>
          <p:cNvSpPr>
            <a:spLocks noChangeShapeType="1"/>
          </p:cNvSpPr>
          <p:nvPr/>
        </p:nvSpPr>
        <p:spPr bwMode="auto">
          <a:xfrm>
            <a:off x="6053889" y="265665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36" name="Line 60"/>
          <p:cNvSpPr>
            <a:spLocks noChangeShapeType="1"/>
          </p:cNvSpPr>
          <p:nvPr/>
        </p:nvSpPr>
        <p:spPr bwMode="auto">
          <a:xfrm>
            <a:off x="259839" y="1198001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3861" y="1547864"/>
            <a:ext cx="265786" cy="233755"/>
          </a:xfrm>
          <a:prstGeom prst="rect">
            <a:avLst/>
          </a:prstGeom>
          <a:solidFill>
            <a:srgbClr val="1D63B3">
              <a:alpha val="32000"/>
            </a:srgbClr>
          </a:solidFill>
          <a:ln>
            <a:solidFill>
              <a:srgbClr val="006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/>
              <a:cs typeface="Cambri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436" y="1775602"/>
            <a:ext cx="33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endParaRPr lang="en-US" sz="2800" dirty="0">
              <a:solidFill>
                <a:srgbClr val="FF0000"/>
              </a:solidFill>
              <a:latin typeface="Cambria"/>
              <a:cs typeface="Cambri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9646" y="1772143"/>
            <a:ext cx="168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mbria"/>
                <a:cs typeface="Cambria"/>
              </a:rPr>
              <a:t>Causal variants</a:t>
            </a:r>
            <a:endParaRPr lang="en-US" sz="1800" dirty="0">
              <a:latin typeface="Cambria"/>
              <a:cs typeface="Cambri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39300" y="2449221"/>
            <a:ext cx="463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endParaRPr lang="en-US" sz="4800" b="1" dirty="0">
              <a:solidFill>
                <a:srgbClr val="FF0000"/>
              </a:solidFill>
              <a:latin typeface="Cambria"/>
              <a:cs typeface="Cambri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54768"/>
            <a:ext cx="1700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Association</a:t>
            </a:r>
            <a:endParaRPr lang="en-US" dirty="0">
              <a:latin typeface="Cambria"/>
              <a:cs typeface="Cambria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345832" y="2884479"/>
            <a:ext cx="751" cy="492404"/>
          </a:xfrm>
          <a:prstGeom prst="straightConnector1">
            <a:avLst/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9646" y="4217150"/>
            <a:ext cx="7044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Lonely SNPs only show association if they are causal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42" name="Line 65"/>
          <p:cNvSpPr>
            <a:spLocks noChangeShapeType="1"/>
          </p:cNvSpPr>
          <p:nvPr/>
        </p:nvSpPr>
        <p:spPr bwMode="auto">
          <a:xfrm>
            <a:off x="4348580" y="3377656"/>
            <a:ext cx="0" cy="228600"/>
          </a:xfrm>
          <a:prstGeom prst="line">
            <a:avLst/>
          </a:prstGeom>
          <a:noFill/>
          <a:ln w="571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/>
              <a:cs typeface="Cambria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23" y="1177945"/>
            <a:ext cx="2198077" cy="10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4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6" grpId="0"/>
      <p:bldP spid="42" grpId="0" animBg="1"/>
    </p:bldLst>
  </p:timing>
</p:sld>
</file>

<file path=ppt/theme/theme1.xml><?xml version="1.0" encoding="utf-8"?>
<a:theme xmlns:a="http://schemas.openxmlformats.org/drawingml/2006/main" name="BroadPowerpointTemplate_2014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ravelogue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4863</TotalTime>
  <Words>757</Words>
  <Application>Microsoft Office PowerPoint</Application>
  <PresentationFormat>On-screen Show (16:9)</PresentationFormat>
  <Paragraphs>277</Paragraphs>
  <Slides>29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Geneva</vt:lpstr>
      <vt:lpstr>Arial</vt:lpstr>
      <vt:lpstr>Calibri</vt:lpstr>
      <vt:lpstr>Calisto MT</vt:lpstr>
      <vt:lpstr>Cambria</vt:lpstr>
      <vt:lpstr>BroadPowerpointTemplate_2014</vt:lpstr>
      <vt:lpstr>Document</vt:lpstr>
      <vt:lpstr>LD Score – new methods for heritability</vt:lpstr>
      <vt:lpstr>Galton</vt:lpstr>
      <vt:lpstr>East 1915: Inheritance of corolla lemgth in Nicotiana Longiflora</vt:lpstr>
      <vt:lpstr>Neo-Darwinist reconciliation RA Fisher</vt:lpstr>
      <vt:lpstr>LD Score regression</vt:lpstr>
      <vt:lpstr>How does LD shape association?</vt:lpstr>
      <vt:lpstr>How does LD shape association?</vt:lpstr>
      <vt:lpstr>How does LD shape association?</vt:lpstr>
      <vt:lpstr>How does LD shape association?</vt:lpstr>
      <vt:lpstr>What happens under polygenicity?</vt:lpstr>
      <vt:lpstr>Simulated polygenic architecture Lambda = 1.30 LD score intercept = 1.02 </vt:lpstr>
      <vt:lpstr>What happens under stratification?</vt:lpstr>
      <vt:lpstr>UK controls versus Sweden controls Lambda = 1.30 LD score intercept = 1.32  </vt:lpstr>
      <vt:lpstr>PGC Schizophrenia</vt:lpstr>
      <vt:lpstr>LD Score regression </vt:lpstr>
      <vt:lpstr>PowerPoint Presentation</vt:lpstr>
      <vt:lpstr>Univariate heritability from common variation</vt:lpstr>
      <vt:lpstr>Key extension 1 Functional partitioning</vt:lpstr>
      <vt:lpstr>Key extension 1 Functional partitioning</vt:lpstr>
      <vt:lpstr>Annotations</vt:lpstr>
      <vt:lpstr>Datasets for GWAS Selected for a Z&gt;7 for h2</vt:lpstr>
      <vt:lpstr>Average enrichments per class Collapsed results across 17 traits</vt:lpstr>
      <vt:lpstr>LD Score regression  Genetic correlation</vt:lpstr>
      <vt:lpstr>LD Score regression  Genetic correlation</vt:lpstr>
      <vt:lpstr>LD Score regression  Genetic correlation</vt:lpstr>
      <vt:lpstr>LD Score regression  Genetic correlation</vt:lpstr>
      <vt:lpstr>LD Score regression  Genetic correlation</vt:lpstr>
      <vt:lpstr>Within psychiatry</vt:lpstr>
      <vt:lpstr>Conclusions</vt:lpstr>
    </vt:vector>
  </TitlesOfParts>
  <Company>Broad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Broad Institute</dc:title>
  <dc:creator>Administrator</dc:creator>
  <cp:lastModifiedBy>Cai, James</cp:lastModifiedBy>
  <cp:revision>79</cp:revision>
  <cp:lastPrinted>2010-08-06T15:34:32Z</cp:lastPrinted>
  <dcterms:created xsi:type="dcterms:W3CDTF">2011-02-18T22:33:11Z</dcterms:created>
  <dcterms:modified xsi:type="dcterms:W3CDTF">2018-01-04T22:00:03Z</dcterms:modified>
</cp:coreProperties>
</file>